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66" r:id="rId4"/>
    <p:sldId id="268" r:id="rId5"/>
    <p:sldId id="269" r:id="rId6"/>
    <p:sldId id="270" r:id="rId7"/>
    <p:sldId id="271" r:id="rId8"/>
    <p:sldId id="272" r:id="rId9"/>
    <p:sldId id="267" r:id="rId10"/>
    <p:sldId id="273" r:id="rId11"/>
    <p:sldId id="261" r:id="rId12"/>
    <p:sldId id="260" r:id="rId13"/>
    <p:sldId id="258" r:id="rId14"/>
    <p:sldId id="280" r:id="rId15"/>
    <p:sldId id="263" r:id="rId16"/>
    <p:sldId id="274" r:id="rId17"/>
    <p:sldId id="265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396A-0736-F345-B03B-F3B72FFD6F2E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2F561-54B7-7643-89CF-CFA378A4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Simon Bolivar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F561-54B7-7643-89CF-CFA378A42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9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92DD-1815-5241-8A61-5F45FFFB36E8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B8F0-7F31-FA46-94B2-601E7A90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storicalthinkingmatters.org/spanishamericanwa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Review-Hand Back Quizzes</a:t>
            </a:r>
          </a:p>
          <a:p>
            <a:r>
              <a:rPr lang="en-US" dirty="0" smtClean="0"/>
              <a:t>139. Spanish-American War</a:t>
            </a:r>
          </a:p>
          <a:p>
            <a:pPr lvl="1"/>
            <a:r>
              <a:rPr lang="en-US" dirty="0" smtClean="0"/>
              <a:t>Notes</a:t>
            </a:r>
            <a:endParaRPr lang="en-US" dirty="0" smtClean="0"/>
          </a:p>
          <a:p>
            <a:pPr lvl="1"/>
            <a:r>
              <a:rPr lang="en-US" dirty="0" smtClean="0"/>
              <a:t>Video</a:t>
            </a:r>
            <a:endParaRPr lang="en-US" dirty="0" smtClean="0"/>
          </a:p>
          <a:p>
            <a:pPr lvl="1"/>
            <a:r>
              <a:rPr lang="en-US" dirty="0" smtClean="0"/>
              <a:t>Primary Source </a:t>
            </a:r>
            <a:r>
              <a:rPr lang="en-US" dirty="0" smtClean="0"/>
              <a:t>Activity (Historical Thinking)</a:t>
            </a:r>
            <a:endParaRPr lang="en-US" dirty="0" smtClean="0"/>
          </a:p>
          <a:p>
            <a:r>
              <a:rPr lang="en-US" dirty="0" smtClean="0"/>
              <a:t>140. Westernization </a:t>
            </a:r>
            <a:endParaRPr lang="en-US" dirty="0" smtClean="0"/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Read</a:t>
            </a:r>
          </a:p>
          <a:p>
            <a:pPr marL="457200" lvl="1" indent="0">
              <a:buNone/>
            </a:pPr>
            <a:r>
              <a:rPr lang="en-US" dirty="0" smtClean="0"/>
              <a:t>REVIEW: Talk about test!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8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were the United States motivations to help Cuba?</a:t>
            </a:r>
          </a:p>
          <a:p>
            <a:endParaRPr lang="en-US" dirty="0"/>
          </a:p>
          <a:p>
            <a:r>
              <a:rPr lang="en-US" dirty="0" smtClean="0"/>
              <a:t>What happened to the Maine?</a:t>
            </a:r>
          </a:p>
          <a:p>
            <a:pPr lvl="1"/>
            <a:r>
              <a:rPr lang="en-US" dirty="0" smtClean="0"/>
              <a:t>Who blew it up?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82" y="4251638"/>
            <a:ext cx="4040872" cy="26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Spanish American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0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380" r="-65380"/>
          <a:stretch>
            <a:fillRect/>
          </a:stretch>
        </p:blipFill>
        <p:spPr>
          <a:xfrm>
            <a:off x="-2126339" y="0"/>
            <a:ext cx="13722798" cy="6858000"/>
          </a:xfrm>
        </p:spPr>
      </p:pic>
    </p:spTree>
    <p:extLst>
      <p:ext uri="{BB962C8B-B14F-4D97-AF65-F5344CB8AC3E}">
        <p14:creationId xmlns:p14="http://schemas.microsoft.com/office/powerpoint/2010/main" val="21302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_NYJ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44" r="-45144"/>
          <a:stretch>
            <a:fillRect/>
          </a:stretch>
        </p:blipFill>
        <p:spPr>
          <a:xfrm>
            <a:off x="-2092175" y="152507"/>
            <a:ext cx="13314524" cy="6677070"/>
          </a:xfrm>
        </p:spPr>
      </p:pic>
    </p:spTree>
    <p:extLst>
      <p:ext uri="{BB962C8B-B14F-4D97-AF65-F5344CB8AC3E}">
        <p14:creationId xmlns:p14="http://schemas.microsoft.com/office/powerpoint/2010/main" val="97789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Motivation 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answer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8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 </a:t>
            </a:r>
            <a:r>
              <a:rPr lang="en-US" dirty="0" smtClean="0"/>
              <a:t>Maine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30" y="1600200"/>
            <a:ext cx="4444641" cy="501675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Doc. A</a:t>
            </a:r>
          </a:p>
          <a:p>
            <a:pPr marL="0" indent="0">
              <a:buNone/>
            </a:pPr>
            <a:r>
              <a:rPr lang="en-US" sz="2400" b="1" dirty="0"/>
              <a:t>Sourcing</a:t>
            </a:r>
          </a:p>
          <a:p>
            <a:pPr marL="0" indent="0">
              <a:buNone/>
            </a:pPr>
            <a:r>
              <a:rPr lang="en-US" sz="2400" dirty="0"/>
              <a:t>1.	How long after the explosion of the </a:t>
            </a:r>
            <a:r>
              <a:rPr lang="en-US" sz="2400" i="1" dirty="0"/>
              <a:t>Maine </a:t>
            </a:r>
            <a:r>
              <a:rPr lang="en-US" sz="2400" dirty="0"/>
              <a:t>was this article written?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	What does the headline of the article suggest about the newspaper’s point of view?</a:t>
            </a:r>
          </a:p>
          <a:p>
            <a:pPr marL="0" indent="0">
              <a:buNone/>
            </a:pPr>
            <a:r>
              <a:rPr lang="en-US" sz="2400" b="1" dirty="0"/>
              <a:t>Close Reading</a:t>
            </a:r>
          </a:p>
          <a:p>
            <a:pPr marL="0" indent="0">
              <a:buNone/>
            </a:pPr>
            <a:r>
              <a:rPr lang="en-US" sz="2400" dirty="0"/>
              <a:t>3.	Upon what type of evidence does the </a:t>
            </a:r>
            <a:r>
              <a:rPr lang="en-US" sz="2400" i="1" dirty="0"/>
              <a:t>New York Journal </a:t>
            </a:r>
            <a:r>
              <a:rPr lang="en-US" sz="2400" dirty="0"/>
              <a:t>base its claims?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5200" y="1600200"/>
            <a:ext cx="4418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Doc. B</a:t>
            </a:r>
          </a:p>
          <a:p>
            <a:r>
              <a:rPr lang="en-US" sz="2400" b="1" dirty="0" smtClean="0"/>
              <a:t>Sourcing</a:t>
            </a:r>
            <a:endParaRPr lang="en-US" sz="2400" b="1" dirty="0"/>
          </a:p>
          <a:p>
            <a:r>
              <a:rPr lang="en-US" sz="2400" dirty="0"/>
              <a:t>1.	How does the date of this article compare with the date on the </a:t>
            </a:r>
            <a:r>
              <a:rPr lang="en-US" sz="2400" i="1" dirty="0"/>
              <a:t>New York Journal and Advertiser </a:t>
            </a:r>
            <a:r>
              <a:rPr lang="en-US" sz="2400" dirty="0"/>
              <a:t>article?</a:t>
            </a:r>
          </a:p>
          <a:p>
            <a:r>
              <a:rPr lang="en-US" sz="2400" b="1" dirty="0"/>
              <a:t>Close Reading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According </a:t>
            </a:r>
            <a:r>
              <a:rPr lang="en-US" sz="2400" dirty="0"/>
              <a:t>to these headlines, what happened to the </a:t>
            </a:r>
            <a:r>
              <a:rPr lang="en-US" sz="2400" i="1" dirty="0"/>
              <a:t>Maine</a:t>
            </a:r>
            <a:r>
              <a:rPr lang="en-US" sz="2400" dirty="0"/>
              <a:t>? </a:t>
            </a:r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	What kinds of evidence does the </a:t>
            </a:r>
            <a:r>
              <a:rPr lang="en-US" sz="2400" i="1" dirty="0"/>
              <a:t>New York Times </a:t>
            </a:r>
            <a:r>
              <a:rPr lang="en-US" sz="2400" dirty="0"/>
              <a:t>include to support its account of </a:t>
            </a:r>
            <a:r>
              <a:rPr lang="en-US" sz="2400" dirty="0" smtClean="0"/>
              <a:t>the incident?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3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282" r="-3428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562"/>
            <a:ext cx="2072264" cy="2072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18" y="1964562"/>
            <a:ext cx="2183181" cy="18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world= wealthy, powerful, and aggressive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094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772094"/>
            <a:ext cx="2997200" cy="271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885" y="3429000"/>
            <a:ext cx="2374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Fighting back didn’t work (Native Americans, Zulus)</a:t>
            </a:r>
          </a:p>
          <a:p>
            <a:endParaRPr lang="en-US" dirty="0"/>
          </a:p>
          <a:p>
            <a:r>
              <a:rPr lang="en-US" dirty="0" smtClean="0"/>
              <a:t>Staying away didn’t work (Chinese, Japanese)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30347"/>
            <a:ext cx="2058673" cy="2627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90" y="4038600"/>
            <a:ext cx="28829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793" y="4038600"/>
            <a:ext cx="2895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the west…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more like them (Russia, Japan, Latin America)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45" y="3065968"/>
            <a:ext cx="2892306" cy="2892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65968"/>
            <a:ext cx="2324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causes to the Spanish American War.</a:t>
            </a:r>
          </a:p>
          <a:p>
            <a:endParaRPr lang="en-US" dirty="0"/>
          </a:p>
          <a:p>
            <a:r>
              <a:rPr lang="en-US" dirty="0" smtClean="0"/>
              <a:t>Explain the </a:t>
            </a:r>
            <a:r>
              <a:rPr lang="en-US" smtClean="0"/>
              <a:t>term Westernization.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Westernize?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 yourself.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70314"/>
            <a:ext cx="37846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91" y="1841778"/>
            <a:ext cx="295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Non-west faced obstacles</a:t>
            </a:r>
          </a:p>
          <a:p>
            <a:r>
              <a:rPr lang="en-US" dirty="0" smtClean="0"/>
              <a:t>West did it first</a:t>
            </a:r>
          </a:p>
          <a:p>
            <a:endParaRPr lang="en-US" dirty="0"/>
          </a:p>
          <a:p>
            <a:r>
              <a:rPr lang="en-US" dirty="0" smtClean="0"/>
              <a:t>Tough for them to get in to the international economic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4203700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640" y="45847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AND HIGHLIGHT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282" r="-34282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562"/>
            <a:ext cx="2072264" cy="2072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18" y="1964562"/>
            <a:ext cx="2183181" cy="18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1800s, US followed European pattern of industrialism and imperialism.</a:t>
            </a:r>
          </a:p>
          <a:p>
            <a:pPr lvl="1"/>
            <a:r>
              <a:rPr lang="en-US" dirty="0" smtClean="0"/>
              <a:t>Forced Japan to trade</a:t>
            </a:r>
          </a:p>
          <a:p>
            <a:pPr lvl="1"/>
            <a:r>
              <a:rPr lang="en-US" dirty="0" smtClean="0"/>
              <a:t>Took territory from Mexico</a:t>
            </a:r>
          </a:p>
          <a:p>
            <a:pPr lvl="1"/>
            <a:r>
              <a:rPr lang="en-US" dirty="0" smtClean="0"/>
              <a:t>Conquered Native Americans (moving west)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4546600"/>
            <a:ext cx="36322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58" y="4438954"/>
            <a:ext cx="2291241" cy="23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0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Cuba and Puerto Rico left as Spanish colonies in Americas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54" y="3473921"/>
            <a:ext cx="5893543" cy="30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Fighting for freedom from Spain.</a:t>
            </a:r>
          </a:p>
          <a:p>
            <a:r>
              <a:rPr lang="en-US" dirty="0" smtClean="0"/>
              <a:t>US sent battleship Maine to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27496"/>
            <a:ext cx="2073399" cy="240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579" y="4187394"/>
            <a:ext cx="32258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46" y="3653994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Maine</a:t>
            </a:r>
            <a:br>
              <a:rPr lang="en-US" dirty="0" smtClean="0"/>
            </a:br>
            <a:r>
              <a:rPr lang="en-US" dirty="0" smtClean="0"/>
              <a:t>The HELL with SPAIN!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Blew up- killing 266 soldiers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763"/>
            <a:ext cx="2654300" cy="30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13" y="2375210"/>
            <a:ext cx="3391487" cy="4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Goes to 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Lasted 4 months</a:t>
            </a:r>
          </a:p>
          <a:p>
            <a:r>
              <a:rPr lang="en-US" dirty="0" smtClean="0"/>
              <a:t>US won acquired Puerto Rico, Guam, and the Philippines from Spain</a:t>
            </a:r>
          </a:p>
          <a:p>
            <a:r>
              <a:rPr lang="en-US" dirty="0" smtClean="0"/>
              <a:t>US also took Hawaii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81414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08141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a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in the Pacific</a:t>
            </a:r>
          </a:p>
          <a:p>
            <a:r>
              <a:rPr lang="en-US" dirty="0" smtClean="0"/>
              <a:t>Vowed would take control of any Latin American country that didn’t run it’s government the way U.S. wanted it 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1" y="3809223"/>
            <a:ext cx="30861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88" y="3809223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531" r="-63531"/>
          <a:stretch>
            <a:fillRect/>
          </a:stretch>
        </p:blipFill>
        <p:spPr>
          <a:xfrm>
            <a:off x="0" y="961670"/>
            <a:ext cx="9390645" cy="5164493"/>
          </a:xfrm>
        </p:spPr>
      </p:pic>
    </p:spTree>
    <p:extLst>
      <p:ext uri="{BB962C8B-B14F-4D97-AF65-F5344CB8AC3E}">
        <p14:creationId xmlns:p14="http://schemas.microsoft.com/office/powerpoint/2010/main" val="87953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311</Words>
  <Application>Microsoft Macintosh PowerPoint</Application>
  <PresentationFormat>On-screen Show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Agenda</vt:lpstr>
      <vt:lpstr>Objectives</vt:lpstr>
      <vt:lpstr>Spanish-American War</vt:lpstr>
      <vt:lpstr>New Spain?</vt:lpstr>
      <vt:lpstr>Cuban Independence</vt:lpstr>
      <vt:lpstr>Remember the Maine The HELL with SPAIN!</vt:lpstr>
      <vt:lpstr>US Goes to WAR!</vt:lpstr>
      <vt:lpstr>The US a power</vt:lpstr>
      <vt:lpstr>PowerPoint Presentation</vt:lpstr>
      <vt:lpstr>Historical Debate</vt:lpstr>
      <vt:lpstr>Video</vt:lpstr>
      <vt:lpstr>PowerPoint Presentation</vt:lpstr>
      <vt:lpstr>PowerPoint Presentation</vt:lpstr>
      <vt:lpstr>American Motivation Primary Sources</vt:lpstr>
      <vt:lpstr>Primary Source Maine Explosion</vt:lpstr>
      <vt:lpstr>READ AND HIGHLIGHT</vt:lpstr>
      <vt:lpstr>Westernization</vt:lpstr>
      <vt:lpstr>Responses to West</vt:lpstr>
      <vt:lpstr>How to deal with the west…</vt:lpstr>
      <vt:lpstr>How to Westernize?</vt:lpstr>
      <vt:lpstr>Problems?</vt:lpstr>
      <vt:lpstr>READ AND HIGHLIGHT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Allen</dc:creator>
  <cp:lastModifiedBy>Joel Allen</cp:lastModifiedBy>
  <cp:revision>12</cp:revision>
  <dcterms:created xsi:type="dcterms:W3CDTF">2012-01-26T14:34:43Z</dcterms:created>
  <dcterms:modified xsi:type="dcterms:W3CDTF">2012-12-18T16:10:27Z</dcterms:modified>
</cp:coreProperties>
</file>