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3" r:id="rId2"/>
    <p:sldId id="297" r:id="rId3"/>
    <p:sldId id="282" r:id="rId4"/>
    <p:sldId id="285" r:id="rId5"/>
    <p:sldId id="256" r:id="rId6"/>
    <p:sldId id="257" r:id="rId7"/>
    <p:sldId id="258" r:id="rId8"/>
    <p:sldId id="259" r:id="rId9"/>
    <p:sldId id="271" r:id="rId10"/>
    <p:sldId id="261" r:id="rId11"/>
    <p:sldId id="262" r:id="rId12"/>
    <p:sldId id="275" r:id="rId13"/>
    <p:sldId id="265" r:id="rId14"/>
    <p:sldId id="286" r:id="rId15"/>
    <p:sldId id="287" r:id="rId16"/>
    <p:sldId id="288" r:id="rId17"/>
    <p:sldId id="266" r:id="rId18"/>
    <p:sldId id="279" r:id="rId19"/>
    <p:sldId id="298" r:id="rId20"/>
    <p:sldId id="281" r:id="rId21"/>
    <p:sldId id="290" r:id="rId22"/>
    <p:sldId id="293" r:id="rId23"/>
    <p:sldId id="294" r:id="rId24"/>
    <p:sldId id="296" r:id="rId25"/>
    <p:sldId id="29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1457-50A8-2649-8CB9-4811DA5A2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59B6-BF5B-E544-A7AF-B16E1ACC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C40E-208C-4641-9C43-25780DB65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0BAB-5D9F-E540-A5CC-99400CAF9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BCA-ADC2-2E41-B607-CE69B5210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DAD-58AC-E647-B063-A7B57146E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B6EB-565A-DB49-9621-CC7BA8132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6A53-AEBD-1D4A-887B-2EA7844C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A91E-EF92-2948-9EC9-76CF403F2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AC540-7559-2F4D-AA8D-73C13C91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75FBA-8578-1740-A73E-B218E1ABB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E1AAF45-75B4-1642-BC21-CED6FE866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rogress&amp;hl=en&amp;safe=active&amp;biw=926&amp;bih=575&amp;tbm=isch&amp;tbnid=lY65iwKiHH4z2M:&amp;imgrefurl=http://www.designboom.com/contest/view.php?contest_pk=23&amp;item_pk=22701&amp;p=1&amp;docid=dmy2RwDwSIOJWM&amp;imgurl=http://www.designboom.com/contest/files/1._march_of_progress.jpg&amp;w=600&amp;h=600&amp;ei=fvpuUO7gLMOYyAH5xYD4DQ&amp;zoom=1&amp;iact=hc&amp;vpx=46&amp;vpy=129&amp;dur=6749&amp;hovh=225&amp;hovw=225&amp;tx=154&amp;ty=116&amp;sig=117979711420601052332&amp;page=1&amp;tbnh=124&amp;tbnw=175&amp;start=0&amp;ndsp=15&amp;ved=1t:429,r:0,s:0,i:70" TargetMode="Externa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Agenda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</a:rPr>
              <a:t>Map</a:t>
            </a:r>
          </a:p>
          <a:p>
            <a:r>
              <a:rPr lang="en-US" sz="2800" dirty="0">
                <a:latin typeface="Times New Roman" charset="0"/>
              </a:rPr>
              <a:t>Warm up</a:t>
            </a:r>
          </a:p>
          <a:p>
            <a:r>
              <a:rPr lang="en-US" sz="2800" dirty="0">
                <a:latin typeface="Times New Roman" charset="0"/>
              </a:rPr>
              <a:t>Enlightenment</a:t>
            </a:r>
          </a:p>
          <a:p>
            <a:pPr lvl="1"/>
            <a:r>
              <a:rPr lang="en-US" dirty="0">
                <a:latin typeface="Times New Roman" charset="0"/>
              </a:rPr>
              <a:t>Notes</a:t>
            </a:r>
          </a:p>
          <a:p>
            <a:pPr lvl="1"/>
            <a:r>
              <a:rPr lang="en-US" dirty="0">
                <a:latin typeface="Times New Roman" charset="0"/>
              </a:rPr>
              <a:t>Video</a:t>
            </a:r>
          </a:p>
          <a:p>
            <a:pPr lvl="1"/>
            <a:r>
              <a:rPr lang="en-US" dirty="0">
                <a:latin typeface="Times New Roman" charset="0"/>
              </a:rPr>
              <a:t>Song</a:t>
            </a:r>
          </a:p>
          <a:p>
            <a:r>
              <a:rPr lang="en-US" sz="2800" dirty="0">
                <a:latin typeface="Times New Roman" charset="0"/>
              </a:rPr>
              <a:t>Adam Smith</a:t>
            </a:r>
          </a:p>
          <a:p>
            <a:pPr lvl="1"/>
            <a:r>
              <a:rPr lang="en-US" dirty="0">
                <a:latin typeface="Times New Roman" charset="0"/>
              </a:rPr>
              <a:t>Primary Source</a:t>
            </a:r>
          </a:p>
          <a:p>
            <a:pPr lvl="1"/>
            <a:r>
              <a:rPr lang="en-US" dirty="0">
                <a:latin typeface="Times New Roman" charset="0"/>
              </a:rPr>
              <a:t>Song</a:t>
            </a:r>
          </a:p>
          <a:p>
            <a:r>
              <a:rPr lang="en-US" sz="2800" dirty="0">
                <a:latin typeface="Times New Roman" charset="0"/>
              </a:rPr>
              <a:t>DBQ HMWK!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33400"/>
            <a:ext cx="25400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Voltaire (1694-1778)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French intellectual who criticized French society</a:t>
            </a:r>
          </a:p>
        </p:txBody>
      </p:sp>
      <p:pic>
        <p:nvPicPr>
          <p:cNvPr id="18435" name="Picture 2" descr="http://college.hmco.com/history/finder_assets/images/volt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34194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John Locke (1632-1704)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Times New Roman" charset="0"/>
              </a:rPr>
              <a:t>Treatises on Government</a:t>
            </a:r>
            <a:endParaRPr lang="en-US">
              <a:latin typeface="Times New Roman" charset="0"/>
            </a:endParaRPr>
          </a:p>
          <a:p>
            <a:pPr eaLnBrk="1" hangingPunct="1"/>
            <a:endParaRPr lang="en-US" i="1">
              <a:latin typeface="Times New Roman" charset="0"/>
            </a:endParaRPr>
          </a:p>
          <a:p>
            <a:pPr eaLnBrk="1" hangingPunct="1"/>
            <a:r>
              <a:rPr lang="en-US" i="1">
                <a:latin typeface="Times New Roman" charset="0"/>
              </a:rPr>
              <a:t>Essay on Human Understanding</a:t>
            </a:r>
          </a:p>
          <a:p>
            <a:pPr eaLnBrk="1" hangingPunct="1"/>
            <a:endParaRPr lang="en-US" i="1">
              <a:latin typeface="Times New Roman" charset="0"/>
            </a:endParaRPr>
          </a:p>
          <a:p>
            <a:pPr eaLnBrk="1" hangingPunct="1"/>
            <a:r>
              <a:rPr lang="ja-JP" altLang="en-US" i="1">
                <a:latin typeface="Times New Roman" charset="0"/>
              </a:rPr>
              <a:t>“</a:t>
            </a:r>
            <a:r>
              <a:rPr lang="en-US" altLang="ja-JP" i="1">
                <a:latin typeface="Times New Roman" charset="0"/>
              </a:rPr>
              <a:t>Tabula Rasa</a:t>
            </a:r>
            <a:r>
              <a:rPr lang="ja-JP" altLang="en-US" i="1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362758"/>
            <a:ext cx="2463800" cy="31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Encyclopedia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27124"/>
            <a:ext cx="3429000" cy="5126076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Jean-Jacques Rousseau 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(1712-1778)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73238"/>
            <a:ext cx="7772400" cy="4322762"/>
          </a:xfrm>
        </p:spPr>
        <p:txBody>
          <a:bodyPr/>
          <a:lstStyle/>
          <a:p>
            <a:pPr eaLnBrk="1" hangingPunct="1"/>
            <a:r>
              <a:rPr lang="en-US" i="1" dirty="0">
                <a:latin typeface="Times New Roman" charset="0"/>
              </a:rPr>
              <a:t>The Social Contract </a:t>
            </a:r>
            <a:r>
              <a:rPr lang="en-US" dirty="0">
                <a:latin typeface="Times New Roman" charset="0"/>
              </a:rPr>
              <a:t>(1762)</a:t>
            </a:r>
          </a:p>
          <a:p>
            <a:pPr marL="0" indent="0" eaLnBrk="1" hangingPunct="1">
              <a:buNone/>
            </a:pPr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The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General Will</a:t>
            </a:r>
            <a:r>
              <a:rPr lang="ja-JP" altLang="en-US">
                <a:latin typeface="Times New Roman" charset="0"/>
              </a:rPr>
              <a:t>”</a:t>
            </a:r>
            <a:endParaRPr lang="en-US" dirty="0">
              <a:latin typeface="Times New Roman" charset="0"/>
            </a:endParaRPr>
          </a:p>
        </p:txBody>
      </p:sp>
      <p:pic>
        <p:nvPicPr>
          <p:cNvPr id="4" name="Picture 2" descr="http://college.hmco.com/history/finder_assets/images/jean_jacques_rouss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510622"/>
            <a:ext cx="321945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Contract Theory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179" r="-27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813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The Enlightenment Song </a:t>
            </a:r>
            <a:br>
              <a:rPr lang="en-US" dirty="0"/>
            </a:br>
            <a:r>
              <a:rPr lang="en-US" sz="3200" dirty="0"/>
              <a:t>student-written &amp; performed</a:t>
            </a:r>
          </a:p>
        </p:txBody>
      </p:sp>
      <p:pic>
        <p:nvPicPr>
          <p:cNvPr id="4" name="The Enlightenment Song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3800" y="2514600"/>
            <a:ext cx="2057400" cy="2057400"/>
          </a:xfrm>
        </p:spPr>
      </p:pic>
    </p:spTree>
    <p:extLst>
      <p:ext uri="{BB962C8B-B14F-4D97-AF65-F5344CB8AC3E}">
        <p14:creationId xmlns:p14="http://schemas.microsoft.com/office/powerpoint/2010/main" val="4686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Enlightenment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576" r="-31576"/>
          <a:stretch>
            <a:fillRect/>
          </a:stretch>
        </p:blipFill>
        <p:spPr>
          <a:xfrm>
            <a:off x="5486400" y="1463874"/>
            <a:ext cx="4215539" cy="2438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83074"/>
            <a:ext cx="5029200" cy="38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Adam Smith (1723-1790)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First modern economist</a:t>
            </a:r>
          </a:p>
          <a:p>
            <a:pPr eaLnBrk="1" hangingPunct="1"/>
            <a:endParaRPr lang="en-US" i="1">
              <a:latin typeface="Times New Roman" charset="0"/>
            </a:endParaRPr>
          </a:p>
          <a:p>
            <a:pPr eaLnBrk="1" hangingPunct="1"/>
            <a:r>
              <a:rPr lang="en-US" i="1">
                <a:latin typeface="Times New Roman" charset="0"/>
              </a:rPr>
              <a:t>The Wealth of Nations </a:t>
            </a:r>
            <a:r>
              <a:rPr lang="en-US">
                <a:latin typeface="Times New Roman" charset="0"/>
              </a:rPr>
              <a:t>(1776)</a:t>
            </a:r>
          </a:p>
          <a:p>
            <a:pPr eaLnBrk="1" hangingPunct="1"/>
            <a:endParaRPr lang="en-US" i="1">
              <a:latin typeface="Times New Roman" charset="0"/>
            </a:endParaRPr>
          </a:p>
          <a:p>
            <a:pPr eaLnBrk="1" hangingPunct="1"/>
            <a:r>
              <a:rPr lang="en-US" i="1">
                <a:latin typeface="Times New Roman" charset="0"/>
              </a:rPr>
              <a:t>Laissez-Faire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33677"/>
            <a:ext cx="2362200" cy="351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Wealth of Nations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524000"/>
            <a:ext cx="4038600" cy="4826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Mary Wollstonecraft 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(1759-1797)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Wrote </a:t>
            </a:r>
            <a:r>
              <a:rPr lang="en-US" i="1" dirty="0">
                <a:latin typeface="Times New Roman" charset="0"/>
              </a:rPr>
              <a:t>A Vindication of the Rights of Women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Founder of modern feminism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58412"/>
            <a:ext cx="2209800" cy="28589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51" y="3288458"/>
            <a:ext cx="2781849" cy="34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0376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Map Locations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89" r="-10589"/>
          <a:stretch>
            <a:fillRect/>
          </a:stretch>
        </p:blipFill>
        <p:spPr>
          <a:xfrm>
            <a:off x="-914400" y="1600200"/>
            <a:ext cx="10896600" cy="5257800"/>
          </a:xfrm>
        </p:spPr>
      </p:pic>
    </p:spTree>
    <p:extLst>
      <p:ext uri="{BB962C8B-B14F-4D97-AF65-F5344CB8AC3E}">
        <p14:creationId xmlns:p14="http://schemas.microsoft.com/office/powerpoint/2010/main" val="111352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Conclusion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The Enlightenment was a period of intellectual exchange in Europe during the 18</a:t>
            </a:r>
            <a:r>
              <a:rPr lang="en-US" baseline="30000" dirty="0">
                <a:latin typeface="Times New Roman" charset="0"/>
              </a:rPr>
              <a:t>th</a:t>
            </a:r>
            <a:r>
              <a:rPr lang="en-US" dirty="0">
                <a:latin typeface="Times New Roman" charset="0"/>
              </a:rPr>
              <a:t> century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Several factors contributed to the Enlightenment</a:t>
            </a:r>
          </a:p>
          <a:p>
            <a:pPr eaLnBrk="1" hangingPunct="1"/>
            <a:r>
              <a:rPr lang="en-US" i="1" dirty="0">
                <a:latin typeface="Times New Roman" charset="0"/>
              </a:rPr>
              <a:t>Philosophers</a:t>
            </a:r>
            <a:r>
              <a:rPr lang="en-US" dirty="0">
                <a:latin typeface="Times New Roman" charset="0"/>
              </a:rPr>
              <a:t> expressed desire for social and political change</a:t>
            </a:r>
            <a:endParaRPr lang="en-US" i="1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Source 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have two volunteers: one to play Mary and another to play Jean</a:t>
            </a:r>
          </a:p>
        </p:txBody>
      </p:sp>
    </p:spTree>
    <p:extLst>
      <p:ext uri="{BB962C8B-B14F-4D97-AF65-F5344CB8AC3E}">
        <p14:creationId xmlns:p14="http://schemas.microsoft.com/office/powerpoint/2010/main" val="3936775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Main idea/thesis of Jean </a:t>
            </a:r>
            <a:r>
              <a:rPr lang="en-US" b="1" u="sng" dirty="0" err="1"/>
              <a:t>Jaques</a:t>
            </a:r>
            <a:r>
              <a:rPr lang="en-US" b="1" u="sng" dirty="0"/>
              <a:t> Rousseau:</a:t>
            </a:r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/>
              <a:t>Main idea/thesis of Mary Wollstonecraft: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4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Do any of these arguments about essential difference in male/female attributes influence ideas about women’s intellectual abilities today? </a:t>
            </a:r>
          </a:p>
          <a:p>
            <a:pPr lvl="0"/>
            <a:endParaRPr lang="en-US" dirty="0"/>
          </a:p>
          <a:p>
            <a:r>
              <a:rPr lang="en-US" dirty="0"/>
              <a:t>Are there areas today where you think inequality in the education of girls and boys still exists? Where?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1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Are there events, places, or classes which you feel either gender mostly is excluded from? What are they? </a:t>
            </a:r>
          </a:p>
          <a:p>
            <a:endParaRPr lang="en-US" dirty="0"/>
          </a:p>
          <a:p>
            <a:pPr lvl="0"/>
            <a:r>
              <a:rPr lang="en-US" dirty="0"/>
              <a:t>Is this okay, or do you have ideas on how this could be changed?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99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0"/>
            <a:ext cx="7772400" cy="304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DBQ Introduction: Adam Smith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931582"/>
            <a:ext cx="396085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6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TPS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makes a good society?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last unit to this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Discoveries from the Scientific Revolution led European thinkers to question human life.</a:t>
            </a:r>
          </a:p>
          <a:p>
            <a:r>
              <a:rPr lang="en-US" dirty="0"/>
              <a:t>They had a more modern way of thinking.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57" y="4636677"/>
            <a:ext cx="2169085" cy="162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003488"/>
            <a:ext cx="1883955" cy="283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90" y="4046090"/>
            <a:ext cx="3368209" cy="2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Age of Enlightenment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Symbol" charset="0"/>
              <a:buNone/>
            </a:pPr>
            <a:r>
              <a:rPr lang="en-US">
                <a:latin typeface="Times New Roman" charset="0"/>
              </a:rPr>
              <a:t>1700-1789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663" y="0"/>
            <a:ext cx="2125643" cy="245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68" y="3962400"/>
            <a:ext cx="32004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Objective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To understand the ideas behind the Age of Enlightenment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To understand how those ideas affected politics, society, and economics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38600"/>
            <a:ext cx="2425700" cy="21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Age of Enlightenment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A period of intellectual exchange in Europe during the 18</a:t>
            </a:r>
            <a:r>
              <a:rPr lang="en-US" baseline="30000" dirty="0">
                <a:latin typeface="Times New Roman" charset="0"/>
              </a:rPr>
              <a:t>th</a:t>
            </a:r>
            <a:r>
              <a:rPr lang="en-US" dirty="0">
                <a:latin typeface="Times New Roman" charset="0"/>
              </a:rPr>
              <a:t> century</a:t>
            </a:r>
          </a:p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Progress</a:t>
            </a:r>
            <a:r>
              <a:rPr lang="ja-JP" altLang="en-US">
                <a:latin typeface="Times New Roman" charset="0"/>
              </a:rPr>
              <a:t>”</a:t>
            </a:r>
            <a:endParaRPr lang="en-US" dirty="0">
              <a:latin typeface="Times New Roman" charset="0"/>
            </a:endParaRPr>
          </a:p>
          <a:p>
            <a:pPr eaLnBrk="1" hangingPunct="1"/>
            <a:endParaRPr lang="en-US" dirty="0">
              <a:solidFill>
                <a:srgbClr val="C83527"/>
              </a:solidFill>
              <a:latin typeface="ArialMT"/>
              <a:hlinkClick r:id="rId3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A desire for political and social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5029200"/>
            <a:ext cx="2514600" cy="167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</a:t>
            </a:r>
            <a:r>
              <a:rPr lang="en-US" i="1">
                <a:latin typeface="Times New Roman" charset="0"/>
              </a:rPr>
              <a:t>Philosophes</a:t>
            </a:r>
            <a:endParaRPr lang="en-US">
              <a:latin typeface="Times New Roman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Intellectuals who discussed ideas</a:t>
            </a:r>
          </a:p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Used reason to explain their world</a:t>
            </a:r>
          </a:p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Believed that Reason could improve society</a:t>
            </a:r>
          </a:p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Believed in tolerance for all religions</a:t>
            </a:r>
          </a:p>
          <a:p>
            <a:pPr lvl="1" eaLnBrk="1" hangingPunct="1"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84" y="2514600"/>
            <a:ext cx="1893324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548" y="3528"/>
            <a:ext cx="1825272" cy="1825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The </a:t>
            </a:r>
            <a:r>
              <a:rPr lang="en-US" i="1" dirty="0">
                <a:latin typeface="Times New Roman" charset="0"/>
              </a:rPr>
              <a:t>Philosophers</a:t>
            </a:r>
            <a:endParaRPr lang="en-US" dirty="0">
              <a:latin typeface="Times New Roman" charset="0"/>
            </a:endParaRPr>
          </a:p>
        </p:txBody>
      </p:sp>
      <p:pic>
        <p:nvPicPr>
          <p:cNvPr id="17410" name="Picture 2" descr="http://college.hmco.com/history/finder_assets/images/voltaire_play_perform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456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4106</TotalTime>
  <Words>368</Words>
  <Application>Microsoft Macintosh PowerPoint</Application>
  <PresentationFormat>On-screen Show (4:3)</PresentationFormat>
  <Paragraphs>86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ArialMT</vt:lpstr>
      <vt:lpstr>Symbol</vt:lpstr>
      <vt:lpstr>Times New Roman</vt:lpstr>
      <vt:lpstr>Lock And Key</vt:lpstr>
      <vt:lpstr>Agenda</vt:lpstr>
      <vt:lpstr>   Map Locations</vt:lpstr>
      <vt:lpstr>TPS</vt:lpstr>
      <vt:lpstr>Linking last unit to this unit…</vt:lpstr>
      <vt:lpstr>The Age of Enlightenment</vt:lpstr>
      <vt:lpstr>Objective</vt:lpstr>
      <vt:lpstr>The Age of Enlightenment</vt:lpstr>
      <vt:lpstr>The Philosophes</vt:lpstr>
      <vt:lpstr>The Philosophers</vt:lpstr>
      <vt:lpstr>Voltaire (1694-1778)</vt:lpstr>
      <vt:lpstr>John Locke (1632-1704)</vt:lpstr>
      <vt:lpstr>The Encyclopedia</vt:lpstr>
      <vt:lpstr>Jean-Jacques Rousseau  (1712-1778)</vt:lpstr>
      <vt:lpstr>Social Contract Theory </vt:lpstr>
      <vt:lpstr>The Enlightenment Song  student-written &amp; performed</vt:lpstr>
      <vt:lpstr>Read the Enlightenment</vt:lpstr>
      <vt:lpstr>Adam Smith (1723-1790)</vt:lpstr>
      <vt:lpstr>The Wealth of Nations</vt:lpstr>
      <vt:lpstr>Mary Wollstonecraft  (1759-1797)</vt:lpstr>
      <vt:lpstr>Conclusion</vt:lpstr>
      <vt:lpstr>Primary Source Debate</vt:lpstr>
      <vt:lpstr>Discussion</vt:lpstr>
      <vt:lpstr>Discussion</vt:lpstr>
      <vt:lpstr>Discussion</vt:lpstr>
      <vt:lpstr>PowerPoint Presentation</vt:lpstr>
    </vt:vector>
  </TitlesOfParts>
  <Company>NIP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Enlightenment</dc:title>
  <dc:creator>Roger W. Knipp</dc:creator>
  <cp:lastModifiedBy>Mike Maxwell</cp:lastModifiedBy>
  <cp:revision>32</cp:revision>
  <dcterms:created xsi:type="dcterms:W3CDTF">2005-03-14T03:09:41Z</dcterms:created>
  <dcterms:modified xsi:type="dcterms:W3CDTF">2019-06-29T22:48:39Z</dcterms:modified>
</cp:coreProperties>
</file>