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58" r:id="rId4"/>
    <p:sldId id="259" r:id="rId5"/>
    <p:sldId id="260" r:id="rId6"/>
    <p:sldId id="265" r:id="rId7"/>
    <p:sldId id="261" r:id="rId8"/>
    <p:sldId id="262" r:id="rId9"/>
    <p:sldId id="263" r:id="rId10"/>
    <p:sldId id="264" r:id="rId11"/>
    <p:sldId id="267" r:id="rId12"/>
    <p:sldId id="269" r:id="rId13"/>
    <p:sldId id="268" r:id="rId14"/>
    <p:sldId id="272" r:id="rId15"/>
    <p:sldId id="273" r:id="rId16"/>
    <p:sldId id="274" r:id="rId17"/>
    <p:sldId id="275" r:id="rId18"/>
    <p:sldId id="276"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9"/>
  </p:normalViewPr>
  <p:slideViewPr>
    <p:cSldViewPr snapToGrid="0" snapToObjects="1">
      <p:cViewPr varScale="1">
        <p:scale>
          <a:sx n="95" d="100"/>
          <a:sy n="95" d="100"/>
        </p:scale>
        <p:origin x="15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en-US"/>
              <a:t>Click to edit Master title style</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en-US"/>
              <a:t>Click to edit Master title style</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en-US"/>
              <a:t>Drag picture to placeholder or click icon to add</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en-US"/>
              <a:t>Drag picture to placeholder or click icon to add</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en-US"/>
              <a:t>Drag picture to placeholder or click icon to add</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en-US"/>
              <a:t>Drag picture to placeholder or click icon to add</a:t>
            </a:r>
            <a:endParaRPr/>
          </a:p>
        </p:txBody>
      </p:sp>
      <p:sp>
        <p:nvSpPr>
          <p:cNvPr id="13"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6/29/19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Alt.">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en-US"/>
              <a:t>Click to edit Master title style</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6/29/19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6/29/19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6/29/19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7CE38E4D-051A-41E1-86A4-E56916468FD0}" type="datetimeFigureOut">
              <a:rPr lang="en-US" smtClean="0"/>
              <a:t>6/29/19</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886BB73A-582F-4420-9A14-CB10A2B2E5E8}" type="slidenum">
              <a:rPr lang="en-US" smtClean="0"/>
              <a:t>‹#›</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Quiz</a:t>
            </a:r>
          </a:p>
          <a:p>
            <a:r>
              <a:rPr lang="en-US" dirty="0"/>
              <a:t>Ethnic Cleansing</a:t>
            </a:r>
          </a:p>
          <a:p>
            <a:r>
              <a:rPr lang="en-US" dirty="0"/>
              <a:t>The Arab-Israeli conflict</a:t>
            </a:r>
          </a:p>
        </p:txBody>
      </p:sp>
    </p:spTree>
    <p:extLst>
      <p:ext uri="{BB962C8B-B14F-4D97-AF65-F5344CB8AC3E}">
        <p14:creationId xmlns:p14="http://schemas.microsoft.com/office/powerpoint/2010/main" val="141658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2" y="807793"/>
            <a:ext cx="8308975" cy="1143000"/>
          </a:xfrm>
        </p:spPr>
        <p:txBody>
          <a:bodyPr/>
          <a:lstStyle/>
          <a:p>
            <a:r>
              <a:rPr lang="en-US" dirty="0"/>
              <a:t>NATO involved.</a:t>
            </a:r>
          </a:p>
        </p:txBody>
      </p:sp>
      <p:sp>
        <p:nvSpPr>
          <p:cNvPr id="3" name="Content Placeholder 2"/>
          <p:cNvSpPr>
            <a:spLocks noGrp="1"/>
          </p:cNvSpPr>
          <p:nvPr>
            <p:ph idx="1"/>
          </p:nvPr>
        </p:nvSpPr>
        <p:spPr>
          <a:xfrm>
            <a:off x="417511" y="2637419"/>
            <a:ext cx="8308975" cy="1002029"/>
          </a:xfrm>
        </p:spPr>
        <p:txBody>
          <a:bodyPr>
            <a:normAutofit/>
          </a:bodyPr>
          <a:lstStyle/>
          <a:p>
            <a:r>
              <a:rPr lang="en-US" sz="2400" dirty="0"/>
              <a:t>President Clinton urged NATO to let US bomb Serbian forces to stop ethnic cleansing.</a:t>
            </a:r>
          </a:p>
        </p:txBody>
      </p:sp>
      <p:pic>
        <p:nvPicPr>
          <p:cNvPr id="5" name="Picture 4"/>
          <p:cNvPicPr>
            <a:picLocks noChangeAspect="1"/>
          </p:cNvPicPr>
          <p:nvPr/>
        </p:nvPicPr>
        <p:blipFill>
          <a:blip r:embed="rId2"/>
          <a:stretch>
            <a:fillRect/>
          </a:stretch>
        </p:blipFill>
        <p:spPr>
          <a:xfrm>
            <a:off x="818681" y="3743066"/>
            <a:ext cx="3252716" cy="2476500"/>
          </a:xfrm>
          <a:prstGeom prst="rect">
            <a:avLst/>
          </a:prstGeom>
        </p:spPr>
      </p:pic>
      <p:pic>
        <p:nvPicPr>
          <p:cNvPr id="6" name="Picture 5"/>
          <p:cNvPicPr>
            <a:picLocks noChangeAspect="1"/>
          </p:cNvPicPr>
          <p:nvPr/>
        </p:nvPicPr>
        <p:blipFill>
          <a:blip r:embed="rId3"/>
          <a:stretch>
            <a:fillRect/>
          </a:stretch>
        </p:blipFill>
        <p:spPr>
          <a:xfrm>
            <a:off x="4399292" y="3263677"/>
            <a:ext cx="3926027" cy="2955889"/>
          </a:xfrm>
          <a:prstGeom prst="rect">
            <a:avLst/>
          </a:prstGeom>
        </p:spPr>
      </p:pic>
    </p:spTree>
    <p:extLst>
      <p:ext uri="{BB962C8B-B14F-4D97-AF65-F5344CB8AC3E}">
        <p14:creationId xmlns:p14="http://schemas.microsoft.com/office/powerpoint/2010/main" val="298447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9" y="1715245"/>
            <a:ext cx="8308975" cy="3491753"/>
          </a:xfrm>
        </p:spPr>
        <p:txBody>
          <a:bodyPr>
            <a:normAutofit/>
          </a:bodyPr>
          <a:lstStyle/>
          <a:p>
            <a:r>
              <a:rPr lang="en-US" sz="2800" dirty="0"/>
              <a:t>Does the world have a moral responsibility to stop atrocities like genocide or ethnic cleansing?  </a:t>
            </a:r>
          </a:p>
        </p:txBody>
      </p:sp>
      <p:pic>
        <p:nvPicPr>
          <p:cNvPr id="5" name="Picture 4"/>
          <p:cNvPicPr>
            <a:picLocks noChangeAspect="1"/>
          </p:cNvPicPr>
          <p:nvPr/>
        </p:nvPicPr>
        <p:blipFill>
          <a:blip r:embed="rId2"/>
          <a:stretch>
            <a:fillRect/>
          </a:stretch>
        </p:blipFill>
        <p:spPr>
          <a:xfrm>
            <a:off x="1077620" y="3039804"/>
            <a:ext cx="5121474" cy="3205199"/>
          </a:xfrm>
          <a:prstGeom prst="rect">
            <a:avLst/>
          </a:prstGeom>
        </p:spPr>
      </p:pic>
    </p:spTree>
    <p:extLst>
      <p:ext uri="{BB962C8B-B14F-4D97-AF65-F5344CB8AC3E}">
        <p14:creationId xmlns:p14="http://schemas.microsoft.com/office/powerpoint/2010/main" val="90251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6232" r="-16232"/>
          <a:stretch>
            <a:fillRect/>
          </a:stretch>
        </p:blipFill>
        <p:spPr/>
      </p:pic>
    </p:spTree>
    <p:extLst>
      <p:ext uri="{BB962C8B-B14F-4D97-AF65-F5344CB8AC3E}">
        <p14:creationId xmlns:p14="http://schemas.microsoft.com/office/powerpoint/2010/main" val="189508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12" y="2622175"/>
            <a:ext cx="8308975" cy="3491753"/>
          </a:xfrm>
        </p:spPr>
        <p:txBody>
          <a:bodyPr>
            <a:normAutofit/>
          </a:bodyPr>
          <a:lstStyle/>
          <a:p>
            <a:r>
              <a:rPr lang="en-US" sz="2800" dirty="0"/>
              <a:t>Who gets to decide when war will be waged to enforce morality? </a:t>
            </a:r>
          </a:p>
          <a:p>
            <a:pPr lvl="1"/>
            <a:r>
              <a:rPr lang="en-US" sz="2800" dirty="0"/>
              <a:t> Should it be international organizations like the United Nations or NATO or individual countries like the U.S. or China? </a:t>
            </a:r>
          </a:p>
        </p:txBody>
      </p:sp>
      <p:pic>
        <p:nvPicPr>
          <p:cNvPr id="4" name="Picture 3"/>
          <p:cNvPicPr>
            <a:picLocks noChangeAspect="1"/>
          </p:cNvPicPr>
          <p:nvPr/>
        </p:nvPicPr>
        <p:blipFill>
          <a:blip r:embed="rId2"/>
          <a:stretch>
            <a:fillRect/>
          </a:stretch>
        </p:blipFill>
        <p:spPr>
          <a:xfrm>
            <a:off x="3710510" y="4569343"/>
            <a:ext cx="4381500" cy="1854200"/>
          </a:xfrm>
          <a:prstGeom prst="rect">
            <a:avLst/>
          </a:prstGeom>
        </p:spPr>
      </p:pic>
    </p:spTree>
    <p:extLst>
      <p:ext uri="{BB962C8B-B14F-4D97-AF65-F5344CB8AC3E}">
        <p14:creationId xmlns:p14="http://schemas.microsoft.com/office/powerpoint/2010/main" val="141003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84694" y="3078689"/>
            <a:ext cx="3294529" cy="3368730"/>
          </a:xfrm>
          <a:prstGeom prst="rect">
            <a:avLst/>
          </a:prstGeom>
        </p:spPr>
      </p:pic>
      <p:sp>
        <p:nvSpPr>
          <p:cNvPr id="2" name="Title 1"/>
          <p:cNvSpPr>
            <a:spLocks noGrp="1"/>
          </p:cNvSpPr>
          <p:nvPr>
            <p:ph type="title"/>
          </p:nvPr>
        </p:nvSpPr>
        <p:spPr>
          <a:xfrm>
            <a:off x="415924" y="744071"/>
            <a:ext cx="8308975" cy="1143000"/>
          </a:xfrm>
        </p:spPr>
        <p:txBody>
          <a:bodyPr/>
          <a:lstStyle/>
          <a:p>
            <a:r>
              <a:rPr lang="en-US" dirty="0"/>
              <a:t>181. Arab-Israeli Conflict</a:t>
            </a:r>
          </a:p>
        </p:txBody>
      </p:sp>
      <p:sp>
        <p:nvSpPr>
          <p:cNvPr id="3" name="Content Placeholder 2"/>
          <p:cNvSpPr>
            <a:spLocks noGrp="1"/>
          </p:cNvSpPr>
          <p:nvPr>
            <p:ph idx="1"/>
          </p:nvPr>
        </p:nvSpPr>
        <p:spPr>
          <a:xfrm>
            <a:off x="327396" y="2034989"/>
            <a:ext cx="8486029" cy="3491753"/>
          </a:xfrm>
        </p:spPr>
        <p:txBody>
          <a:bodyPr/>
          <a:lstStyle/>
          <a:p>
            <a:r>
              <a:rPr lang="en-US" sz="2800" dirty="0"/>
              <a:t>After WWI, Britain took control of Middle East</a:t>
            </a:r>
          </a:p>
          <a:p>
            <a:r>
              <a:rPr lang="en-US" sz="2400" dirty="0"/>
              <a:t>Encouraged Jews to move to their ancient homeland in Palestine</a:t>
            </a:r>
          </a:p>
          <a:p>
            <a:r>
              <a:rPr lang="en-US" sz="2400" dirty="0"/>
              <a:t>Zion: A name for the Biblical land of Israel</a:t>
            </a:r>
          </a:p>
        </p:txBody>
      </p:sp>
    </p:spTree>
    <p:extLst>
      <p:ext uri="{BB962C8B-B14F-4D97-AF65-F5344CB8AC3E}">
        <p14:creationId xmlns:p14="http://schemas.microsoft.com/office/powerpoint/2010/main" val="307702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57" y="725544"/>
            <a:ext cx="8308975" cy="1143000"/>
          </a:xfrm>
        </p:spPr>
        <p:txBody>
          <a:bodyPr/>
          <a:lstStyle/>
          <a:p>
            <a:r>
              <a:rPr lang="en-US" dirty="0"/>
              <a:t>Claims to the Land</a:t>
            </a:r>
          </a:p>
        </p:txBody>
      </p:sp>
      <p:sp>
        <p:nvSpPr>
          <p:cNvPr id="4" name="Text Placeholder 3"/>
          <p:cNvSpPr>
            <a:spLocks noGrp="1"/>
          </p:cNvSpPr>
          <p:nvPr>
            <p:ph type="body" idx="1"/>
          </p:nvPr>
        </p:nvSpPr>
        <p:spPr>
          <a:xfrm>
            <a:off x="405256" y="1854797"/>
            <a:ext cx="3840480" cy="645459"/>
          </a:xfrm>
        </p:spPr>
        <p:txBody>
          <a:bodyPr/>
          <a:lstStyle/>
          <a:p>
            <a:r>
              <a:rPr lang="en-US" dirty="0">
                <a:solidFill>
                  <a:schemeClr val="bg1"/>
                </a:solidFill>
              </a:rPr>
              <a:t>Israelis</a:t>
            </a:r>
          </a:p>
        </p:txBody>
      </p:sp>
      <p:sp>
        <p:nvSpPr>
          <p:cNvPr id="5" name="Content Placeholder 4"/>
          <p:cNvSpPr>
            <a:spLocks noGrp="1"/>
          </p:cNvSpPr>
          <p:nvPr>
            <p:ph sz="half" idx="2"/>
          </p:nvPr>
        </p:nvSpPr>
        <p:spPr>
          <a:xfrm>
            <a:off x="521070" y="2594983"/>
            <a:ext cx="3840480" cy="1447422"/>
          </a:xfrm>
        </p:spPr>
        <p:txBody>
          <a:bodyPr>
            <a:noAutofit/>
          </a:bodyPr>
          <a:lstStyle/>
          <a:p>
            <a:r>
              <a:rPr lang="en-US" sz="2000" dirty="0"/>
              <a:t>Ancestors lived in area nearly 2000 years ago</a:t>
            </a:r>
          </a:p>
          <a:p>
            <a:r>
              <a:rPr lang="en-US" sz="2000" dirty="0"/>
              <a:t>Jerusalem home to most important Jewish site: the Western Wall</a:t>
            </a:r>
          </a:p>
        </p:txBody>
      </p:sp>
      <p:sp>
        <p:nvSpPr>
          <p:cNvPr id="6" name="Text Placeholder 5"/>
          <p:cNvSpPr>
            <a:spLocks noGrp="1"/>
          </p:cNvSpPr>
          <p:nvPr>
            <p:ph type="body" sz="quarter" idx="3"/>
          </p:nvPr>
        </p:nvSpPr>
        <p:spPr>
          <a:xfrm>
            <a:off x="4873752" y="1868544"/>
            <a:ext cx="3840480" cy="645459"/>
          </a:xfrm>
        </p:spPr>
        <p:txBody>
          <a:bodyPr/>
          <a:lstStyle/>
          <a:p>
            <a:r>
              <a:rPr lang="en-US" dirty="0">
                <a:solidFill>
                  <a:schemeClr val="bg1"/>
                </a:solidFill>
              </a:rPr>
              <a:t>Palestinians</a:t>
            </a:r>
          </a:p>
        </p:txBody>
      </p:sp>
      <p:sp>
        <p:nvSpPr>
          <p:cNvPr id="7" name="Content Placeholder 6"/>
          <p:cNvSpPr>
            <a:spLocks noGrp="1"/>
          </p:cNvSpPr>
          <p:nvPr>
            <p:ph sz="quarter" idx="4"/>
          </p:nvPr>
        </p:nvSpPr>
        <p:spPr>
          <a:xfrm>
            <a:off x="4898265" y="2594983"/>
            <a:ext cx="3840480" cy="1735865"/>
          </a:xfrm>
        </p:spPr>
        <p:txBody>
          <a:bodyPr>
            <a:noAutofit/>
          </a:bodyPr>
          <a:lstStyle/>
          <a:p>
            <a:r>
              <a:rPr lang="en-US" sz="2000" dirty="0"/>
              <a:t>Palestinians have been living in the region for nearly 2000 years</a:t>
            </a:r>
          </a:p>
          <a:p>
            <a:r>
              <a:rPr lang="en-US" sz="2000" dirty="0"/>
              <a:t>Jerusalem is home to 3</a:t>
            </a:r>
            <a:r>
              <a:rPr lang="en-US" sz="2000" baseline="30000" dirty="0"/>
              <a:t>rd</a:t>
            </a:r>
            <a:r>
              <a:rPr lang="en-US" sz="2000" dirty="0"/>
              <a:t> most important Muslim site: Dome of Rock/Al-Aqsa Mosque</a:t>
            </a:r>
          </a:p>
        </p:txBody>
      </p:sp>
      <p:pic>
        <p:nvPicPr>
          <p:cNvPr id="8" name="Picture 7"/>
          <p:cNvPicPr>
            <a:picLocks noChangeAspect="1"/>
          </p:cNvPicPr>
          <p:nvPr/>
        </p:nvPicPr>
        <p:blipFill>
          <a:blip r:embed="rId2"/>
          <a:stretch>
            <a:fillRect/>
          </a:stretch>
        </p:blipFill>
        <p:spPr>
          <a:xfrm>
            <a:off x="799329" y="4441075"/>
            <a:ext cx="3154106" cy="2027640"/>
          </a:xfrm>
          <a:prstGeom prst="rect">
            <a:avLst/>
          </a:prstGeom>
        </p:spPr>
      </p:pic>
      <p:pic>
        <p:nvPicPr>
          <p:cNvPr id="9" name="Picture 8"/>
          <p:cNvPicPr>
            <a:picLocks noChangeAspect="1"/>
          </p:cNvPicPr>
          <p:nvPr/>
        </p:nvPicPr>
        <p:blipFill>
          <a:blip r:embed="rId3"/>
          <a:stretch>
            <a:fillRect/>
          </a:stretch>
        </p:blipFill>
        <p:spPr>
          <a:xfrm>
            <a:off x="5436147" y="4409082"/>
            <a:ext cx="2780006" cy="2101167"/>
          </a:xfrm>
          <a:prstGeom prst="rect">
            <a:avLst/>
          </a:prstGeom>
        </p:spPr>
      </p:pic>
    </p:spTree>
    <p:extLst>
      <p:ext uri="{BB962C8B-B14F-4D97-AF65-F5344CB8AC3E}">
        <p14:creationId xmlns:p14="http://schemas.microsoft.com/office/powerpoint/2010/main" val="296248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After WWII…</a:t>
            </a:r>
          </a:p>
        </p:txBody>
      </p:sp>
      <p:sp>
        <p:nvSpPr>
          <p:cNvPr id="8" name="Content Placeholder 7"/>
          <p:cNvSpPr>
            <a:spLocks noGrp="1"/>
          </p:cNvSpPr>
          <p:nvPr>
            <p:ph idx="1"/>
          </p:nvPr>
        </p:nvSpPr>
        <p:spPr>
          <a:xfrm>
            <a:off x="415925" y="2971799"/>
            <a:ext cx="4263651" cy="3491753"/>
          </a:xfrm>
        </p:spPr>
        <p:txBody>
          <a:bodyPr>
            <a:normAutofit/>
          </a:bodyPr>
          <a:lstStyle/>
          <a:p>
            <a:r>
              <a:rPr lang="en-US" sz="2800" dirty="0"/>
              <a:t>Britain left the region</a:t>
            </a:r>
          </a:p>
          <a:p>
            <a:r>
              <a:rPr lang="en-US" sz="2800" dirty="0"/>
              <a:t>Jews took over 2/3 of Palestine to create their new nation of Israel (in blue)</a:t>
            </a:r>
          </a:p>
        </p:txBody>
      </p:sp>
      <p:pic>
        <p:nvPicPr>
          <p:cNvPr id="9" name="Picture 8"/>
          <p:cNvPicPr>
            <a:picLocks noChangeAspect="1"/>
          </p:cNvPicPr>
          <p:nvPr/>
        </p:nvPicPr>
        <p:blipFill>
          <a:blip r:embed="rId2"/>
          <a:stretch>
            <a:fillRect/>
          </a:stretch>
        </p:blipFill>
        <p:spPr>
          <a:xfrm>
            <a:off x="4461249" y="989539"/>
            <a:ext cx="4263651" cy="5469531"/>
          </a:xfrm>
          <a:prstGeom prst="rect">
            <a:avLst/>
          </a:prstGeom>
        </p:spPr>
      </p:pic>
    </p:spTree>
    <p:extLst>
      <p:ext uri="{BB962C8B-B14F-4D97-AF65-F5344CB8AC3E}">
        <p14:creationId xmlns:p14="http://schemas.microsoft.com/office/powerpoint/2010/main" val="263594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79" y="1103038"/>
            <a:ext cx="8308975" cy="1143000"/>
          </a:xfrm>
        </p:spPr>
        <p:txBody>
          <a:bodyPr/>
          <a:lstStyle/>
          <a:p>
            <a:r>
              <a:rPr lang="en-US" dirty="0"/>
              <a:t>Reactions</a:t>
            </a:r>
          </a:p>
        </p:txBody>
      </p:sp>
      <p:sp>
        <p:nvSpPr>
          <p:cNvPr id="3" name="Content Placeholder 2"/>
          <p:cNvSpPr>
            <a:spLocks noGrp="1"/>
          </p:cNvSpPr>
          <p:nvPr>
            <p:ph idx="1"/>
          </p:nvPr>
        </p:nvSpPr>
        <p:spPr>
          <a:xfrm>
            <a:off x="415924" y="2571378"/>
            <a:ext cx="5406652" cy="3491753"/>
          </a:xfrm>
        </p:spPr>
        <p:txBody>
          <a:bodyPr/>
          <a:lstStyle/>
          <a:p>
            <a:r>
              <a:rPr lang="en-US" dirty="0"/>
              <a:t>Palestinians UPSET: Many become refugees.</a:t>
            </a:r>
          </a:p>
          <a:p>
            <a:r>
              <a:rPr lang="en-US" dirty="0"/>
              <a:t>Arab nations did not accept Israel as a nation. Series of wars from 1940s-1970s. </a:t>
            </a:r>
          </a:p>
        </p:txBody>
      </p:sp>
      <p:pic>
        <p:nvPicPr>
          <p:cNvPr id="4" name="Picture 3"/>
          <p:cNvPicPr>
            <a:picLocks noChangeAspect="1"/>
          </p:cNvPicPr>
          <p:nvPr/>
        </p:nvPicPr>
        <p:blipFill>
          <a:blip r:embed="rId2"/>
          <a:stretch>
            <a:fillRect/>
          </a:stretch>
        </p:blipFill>
        <p:spPr>
          <a:xfrm>
            <a:off x="520737" y="3921130"/>
            <a:ext cx="4289350" cy="2255368"/>
          </a:xfrm>
          <a:prstGeom prst="rect">
            <a:avLst/>
          </a:prstGeom>
        </p:spPr>
      </p:pic>
      <p:pic>
        <p:nvPicPr>
          <p:cNvPr id="5" name="Picture 4"/>
          <p:cNvPicPr>
            <a:picLocks noChangeAspect="1"/>
          </p:cNvPicPr>
          <p:nvPr/>
        </p:nvPicPr>
        <p:blipFill>
          <a:blip r:embed="rId3"/>
          <a:stretch>
            <a:fillRect/>
          </a:stretch>
        </p:blipFill>
        <p:spPr>
          <a:xfrm>
            <a:off x="4914900" y="3921130"/>
            <a:ext cx="3906372" cy="2187568"/>
          </a:xfrm>
          <a:prstGeom prst="rect">
            <a:avLst/>
          </a:prstGeom>
        </p:spPr>
      </p:pic>
    </p:spTree>
    <p:extLst>
      <p:ext uri="{BB962C8B-B14F-4D97-AF65-F5344CB8AC3E}">
        <p14:creationId xmlns:p14="http://schemas.microsoft.com/office/powerpoint/2010/main" val="334490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757518"/>
            <a:ext cx="8308975" cy="1143000"/>
          </a:xfrm>
        </p:spPr>
        <p:txBody>
          <a:bodyPr/>
          <a:lstStyle/>
          <a:p>
            <a:r>
              <a:rPr lang="en-US" dirty="0"/>
              <a:t>Israel wins the wars</a:t>
            </a:r>
          </a:p>
        </p:txBody>
      </p:sp>
      <p:pic>
        <p:nvPicPr>
          <p:cNvPr id="4" name="Picture 3"/>
          <p:cNvPicPr>
            <a:picLocks noChangeAspect="1"/>
          </p:cNvPicPr>
          <p:nvPr/>
        </p:nvPicPr>
        <p:blipFill>
          <a:blip r:embed="rId2"/>
          <a:stretch>
            <a:fillRect/>
          </a:stretch>
        </p:blipFill>
        <p:spPr>
          <a:xfrm>
            <a:off x="2618732" y="2071134"/>
            <a:ext cx="6269774" cy="4177265"/>
          </a:xfrm>
          <a:prstGeom prst="rect">
            <a:avLst/>
          </a:prstGeom>
        </p:spPr>
      </p:pic>
      <p:sp>
        <p:nvSpPr>
          <p:cNvPr id="3" name="Content Placeholder 2"/>
          <p:cNvSpPr>
            <a:spLocks noGrp="1"/>
          </p:cNvSpPr>
          <p:nvPr>
            <p:ph idx="1"/>
          </p:nvPr>
        </p:nvSpPr>
        <p:spPr>
          <a:xfrm>
            <a:off x="415925" y="2756646"/>
            <a:ext cx="2071781" cy="3491753"/>
          </a:xfrm>
        </p:spPr>
        <p:txBody>
          <a:bodyPr>
            <a:normAutofit/>
          </a:bodyPr>
          <a:lstStyle/>
          <a:p>
            <a:r>
              <a:rPr lang="en-US" sz="2800" dirty="0"/>
              <a:t>Israel takes over more and more Palestinian land (in green).</a:t>
            </a:r>
          </a:p>
        </p:txBody>
      </p:sp>
    </p:spTree>
    <p:extLst>
      <p:ext uri="{BB962C8B-B14F-4D97-AF65-F5344CB8AC3E}">
        <p14:creationId xmlns:p14="http://schemas.microsoft.com/office/powerpoint/2010/main" val="261847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648" y="1064967"/>
            <a:ext cx="8308975" cy="1143000"/>
          </a:xfrm>
        </p:spPr>
        <p:txBody>
          <a:bodyPr/>
          <a:lstStyle/>
          <a:p>
            <a:r>
              <a:rPr lang="en-US" dirty="0"/>
              <a:t>Israeli Settlements</a:t>
            </a:r>
          </a:p>
        </p:txBody>
      </p:sp>
      <p:pic>
        <p:nvPicPr>
          <p:cNvPr id="4" name="Content Placeholder 3"/>
          <p:cNvPicPr>
            <a:picLocks noGrp="1" noChangeAspect="1"/>
          </p:cNvPicPr>
          <p:nvPr>
            <p:ph idx="1"/>
          </p:nvPr>
        </p:nvPicPr>
        <p:blipFill>
          <a:blip r:embed="rId2"/>
          <a:srcRect l="-133552" r="-133552"/>
          <a:stretch>
            <a:fillRect/>
          </a:stretch>
        </p:blipFill>
        <p:spPr>
          <a:xfrm>
            <a:off x="-745519" y="433577"/>
            <a:ext cx="15229812" cy="5990846"/>
          </a:xfrm>
        </p:spPr>
      </p:pic>
      <p:pic>
        <p:nvPicPr>
          <p:cNvPr id="5" name="Picture 4"/>
          <p:cNvPicPr>
            <a:picLocks noChangeAspect="1"/>
          </p:cNvPicPr>
          <p:nvPr/>
        </p:nvPicPr>
        <p:blipFill>
          <a:blip r:embed="rId3"/>
          <a:stretch>
            <a:fillRect/>
          </a:stretch>
        </p:blipFill>
        <p:spPr>
          <a:xfrm>
            <a:off x="545029" y="3683860"/>
            <a:ext cx="4026971" cy="2670057"/>
          </a:xfrm>
          <a:prstGeom prst="rect">
            <a:avLst/>
          </a:prstGeom>
        </p:spPr>
      </p:pic>
      <p:sp>
        <p:nvSpPr>
          <p:cNvPr id="3" name="TextBox 2">
            <a:extLst>
              <a:ext uri="{FF2B5EF4-FFF2-40B4-BE49-F238E27FC236}">
                <a16:creationId xmlns:a16="http://schemas.microsoft.com/office/drawing/2014/main" id="{D1D97E99-7546-4D40-9530-FF99D01D5D22}"/>
              </a:ext>
            </a:extLst>
          </p:cNvPr>
          <p:cNvSpPr txBox="1"/>
          <p:nvPr/>
        </p:nvSpPr>
        <p:spPr>
          <a:xfrm>
            <a:off x="417512" y="2729753"/>
            <a:ext cx="3505201" cy="954107"/>
          </a:xfrm>
          <a:prstGeom prst="rect">
            <a:avLst/>
          </a:prstGeom>
          <a:noFill/>
        </p:spPr>
        <p:txBody>
          <a:bodyPr wrap="square" rtlCol="0">
            <a:spAutoFit/>
          </a:bodyPr>
          <a:lstStyle/>
          <a:p>
            <a:r>
              <a:rPr lang="en-US" sz="2800" dirty="0"/>
              <a:t>Continue to take more Palestinian land</a:t>
            </a:r>
          </a:p>
        </p:txBody>
      </p:sp>
    </p:spTree>
    <p:extLst>
      <p:ext uri="{BB962C8B-B14F-4D97-AF65-F5344CB8AC3E}">
        <p14:creationId xmlns:p14="http://schemas.microsoft.com/office/powerpoint/2010/main" val="377815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Explain the difference between genocide and ethnic cleansing.</a:t>
            </a:r>
          </a:p>
          <a:p>
            <a:r>
              <a:rPr lang="en-US" dirty="0"/>
              <a:t>Explain what the Arab-Israeli conflict is.</a:t>
            </a:r>
          </a:p>
        </p:txBody>
      </p:sp>
    </p:spTree>
    <p:extLst>
      <p:ext uri="{BB962C8B-B14F-4D97-AF65-F5344CB8AC3E}">
        <p14:creationId xmlns:p14="http://schemas.microsoft.com/office/powerpoint/2010/main" val="422743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06" y="1001242"/>
            <a:ext cx="8308975" cy="1143000"/>
          </a:xfrm>
        </p:spPr>
        <p:txBody>
          <a:bodyPr/>
          <a:lstStyle/>
          <a:p>
            <a:r>
              <a:rPr lang="en-US" dirty="0"/>
              <a:t>Arabs upset with the U.S.</a:t>
            </a:r>
          </a:p>
        </p:txBody>
      </p:sp>
      <p:sp>
        <p:nvSpPr>
          <p:cNvPr id="3" name="Content Placeholder 2"/>
          <p:cNvSpPr>
            <a:spLocks noGrp="1"/>
          </p:cNvSpPr>
          <p:nvPr>
            <p:ph idx="1"/>
          </p:nvPr>
        </p:nvSpPr>
        <p:spPr>
          <a:xfrm>
            <a:off x="415924" y="2622176"/>
            <a:ext cx="8308975" cy="3491753"/>
          </a:xfrm>
        </p:spPr>
        <p:txBody>
          <a:bodyPr>
            <a:normAutofit/>
          </a:bodyPr>
          <a:lstStyle/>
          <a:p>
            <a:r>
              <a:rPr lang="en-US" sz="2400" dirty="0"/>
              <a:t>For strongly supporting Israel</a:t>
            </a:r>
          </a:p>
        </p:txBody>
      </p:sp>
      <p:pic>
        <p:nvPicPr>
          <p:cNvPr id="4" name="Picture 3"/>
          <p:cNvPicPr>
            <a:picLocks noChangeAspect="1"/>
          </p:cNvPicPr>
          <p:nvPr/>
        </p:nvPicPr>
        <p:blipFill>
          <a:blip r:embed="rId2"/>
          <a:stretch>
            <a:fillRect/>
          </a:stretch>
        </p:blipFill>
        <p:spPr>
          <a:xfrm>
            <a:off x="868629" y="3238499"/>
            <a:ext cx="3923764" cy="2875430"/>
          </a:xfrm>
          <a:prstGeom prst="rect">
            <a:avLst/>
          </a:prstGeom>
        </p:spPr>
      </p:pic>
      <p:pic>
        <p:nvPicPr>
          <p:cNvPr id="5" name="Picture 4"/>
          <p:cNvPicPr>
            <a:picLocks noChangeAspect="1"/>
          </p:cNvPicPr>
          <p:nvPr/>
        </p:nvPicPr>
        <p:blipFill>
          <a:blip r:embed="rId3"/>
          <a:stretch>
            <a:fillRect/>
          </a:stretch>
        </p:blipFill>
        <p:spPr>
          <a:xfrm>
            <a:off x="5245098" y="1666308"/>
            <a:ext cx="2823135" cy="4447621"/>
          </a:xfrm>
          <a:prstGeom prst="rect">
            <a:avLst/>
          </a:prstGeom>
        </p:spPr>
      </p:pic>
    </p:spTree>
    <p:extLst>
      <p:ext uri="{BB962C8B-B14F-4D97-AF65-F5344CB8AC3E}">
        <p14:creationId xmlns:p14="http://schemas.microsoft.com/office/powerpoint/2010/main" val="4031573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3" y="1144752"/>
            <a:ext cx="8308975" cy="1143000"/>
          </a:xfrm>
        </p:spPr>
        <p:txBody>
          <a:bodyPr/>
          <a:lstStyle/>
          <a:p>
            <a:r>
              <a:rPr lang="en-US" dirty="0"/>
              <a:t>Juggling Act</a:t>
            </a:r>
          </a:p>
        </p:txBody>
      </p:sp>
      <p:sp>
        <p:nvSpPr>
          <p:cNvPr id="3" name="Content Placeholder 2"/>
          <p:cNvSpPr>
            <a:spLocks noGrp="1"/>
          </p:cNvSpPr>
          <p:nvPr>
            <p:ph idx="1"/>
          </p:nvPr>
        </p:nvSpPr>
        <p:spPr>
          <a:xfrm>
            <a:off x="415924" y="2662517"/>
            <a:ext cx="8308975" cy="3491753"/>
          </a:xfrm>
        </p:spPr>
        <p:txBody>
          <a:bodyPr>
            <a:normAutofit/>
          </a:bodyPr>
          <a:lstStyle/>
          <a:p>
            <a:r>
              <a:rPr lang="en-US" sz="2400" dirty="0"/>
              <a:t>US must balance support of democratic and Jewish Israel.</a:t>
            </a:r>
          </a:p>
          <a:p>
            <a:r>
              <a:rPr lang="en-US" sz="2400" dirty="0"/>
              <a:t>Must be friendly with authoritarian Arab nations that don’t like Israel but have huge oil supplies.</a:t>
            </a:r>
          </a:p>
        </p:txBody>
      </p:sp>
      <p:pic>
        <p:nvPicPr>
          <p:cNvPr id="5" name="Picture 4"/>
          <p:cNvPicPr>
            <a:picLocks noChangeAspect="1"/>
          </p:cNvPicPr>
          <p:nvPr/>
        </p:nvPicPr>
        <p:blipFill>
          <a:blip r:embed="rId2"/>
          <a:stretch>
            <a:fillRect/>
          </a:stretch>
        </p:blipFill>
        <p:spPr>
          <a:xfrm>
            <a:off x="5069542" y="3721217"/>
            <a:ext cx="3441840" cy="2731619"/>
          </a:xfrm>
          <a:prstGeom prst="rect">
            <a:avLst/>
          </a:prstGeom>
        </p:spPr>
      </p:pic>
    </p:spTree>
    <p:extLst>
      <p:ext uri="{BB962C8B-B14F-4D97-AF65-F5344CB8AC3E}">
        <p14:creationId xmlns:p14="http://schemas.microsoft.com/office/powerpoint/2010/main" val="1462660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7EA172-0C09-0E43-93E6-441300F7FCE0}"/>
              </a:ext>
            </a:extLst>
          </p:cNvPr>
          <p:cNvPicPr>
            <a:picLocks noChangeAspect="1"/>
          </p:cNvPicPr>
          <p:nvPr/>
        </p:nvPicPr>
        <p:blipFill>
          <a:blip r:embed="rId2"/>
          <a:stretch>
            <a:fillRect/>
          </a:stretch>
        </p:blipFill>
        <p:spPr>
          <a:xfrm>
            <a:off x="5133602" y="1956187"/>
            <a:ext cx="3591298" cy="4525037"/>
          </a:xfrm>
          <a:prstGeom prst="rect">
            <a:avLst/>
          </a:prstGeom>
        </p:spPr>
      </p:pic>
      <p:sp>
        <p:nvSpPr>
          <p:cNvPr id="2" name="Title 1"/>
          <p:cNvSpPr>
            <a:spLocks noGrp="1"/>
          </p:cNvSpPr>
          <p:nvPr>
            <p:ph type="title"/>
          </p:nvPr>
        </p:nvSpPr>
        <p:spPr>
          <a:xfrm>
            <a:off x="415925" y="1234816"/>
            <a:ext cx="8308975" cy="1143000"/>
          </a:xfrm>
        </p:spPr>
        <p:txBody>
          <a:bodyPr/>
          <a:lstStyle/>
          <a:p>
            <a:r>
              <a:rPr lang="en-US" dirty="0"/>
              <a:t>Dislike of U.S.</a:t>
            </a:r>
          </a:p>
        </p:txBody>
      </p:sp>
      <p:sp>
        <p:nvSpPr>
          <p:cNvPr id="3" name="Content Placeholder 2"/>
          <p:cNvSpPr>
            <a:spLocks noGrp="1"/>
          </p:cNvSpPr>
          <p:nvPr>
            <p:ph idx="1"/>
          </p:nvPr>
        </p:nvSpPr>
        <p:spPr>
          <a:xfrm>
            <a:off x="187324" y="2644626"/>
            <a:ext cx="5608357" cy="3491753"/>
          </a:xfrm>
        </p:spPr>
        <p:txBody>
          <a:bodyPr/>
          <a:lstStyle/>
          <a:p>
            <a:r>
              <a:rPr lang="en-US" dirty="0"/>
              <a:t>Poverty, hopelessness, and a history of imperialism lead to Arab resentment of the West.</a:t>
            </a:r>
          </a:p>
          <a:p>
            <a:r>
              <a:rPr lang="en-US" dirty="0"/>
              <a:t>Angry young men and women have been willing to become terrorists. </a:t>
            </a:r>
          </a:p>
        </p:txBody>
      </p:sp>
      <p:pic>
        <p:nvPicPr>
          <p:cNvPr id="4" name="Picture 3"/>
          <p:cNvPicPr>
            <a:picLocks noChangeAspect="1"/>
          </p:cNvPicPr>
          <p:nvPr/>
        </p:nvPicPr>
        <p:blipFill>
          <a:blip r:embed="rId3"/>
          <a:stretch>
            <a:fillRect/>
          </a:stretch>
        </p:blipFill>
        <p:spPr>
          <a:xfrm>
            <a:off x="738655" y="4321246"/>
            <a:ext cx="3039969" cy="2159978"/>
          </a:xfrm>
          <a:prstGeom prst="rect">
            <a:avLst/>
          </a:prstGeom>
        </p:spPr>
      </p:pic>
    </p:spTree>
    <p:extLst>
      <p:ext uri="{BB962C8B-B14F-4D97-AF65-F5344CB8AC3E}">
        <p14:creationId xmlns:p14="http://schemas.microsoft.com/office/powerpoint/2010/main" val="109656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TPS Report</a:t>
            </a:r>
          </a:p>
        </p:txBody>
      </p:sp>
      <p:sp>
        <p:nvSpPr>
          <p:cNvPr id="3" name="Content Placeholder 2"/>
          <p:cNvSpPr>
            <a:spLocks noGrp="1"/>
          </p:cNvSpPr>
          <p:nvPr>
            <p:ph idx="1"/>
          </p:nvPr>
        </p:nvSpPr>
        <p:spPr/>
        <p:txBody>
          <a:bodyPr>
            <a:noAutofit/>
          </a:bodyPr>
          <a:lstStyle/>
          <a:p>
            <a:r>
              <a:rPr lang="en-US" sz="2400" dirty="0"/>
              <a:t>"The government has ordered that all people of your ethnic background must leave their homes immediately. Those who don't leave will most likely be murdered by the armed forces patrolling the streets. Those who do leave also face the risk of being murdered, which you have seen with your own eyes. Many of the people in your city, including some of your family members, have not been seen for days. How do you feel about this situation? What fears and questions do you have? What must you leave behind as you are driven away from your home?" </a:t>
            </a:r>
          </a:p>
        </p:txBody>
      </p:sp>
    </p:spTree>
    <p:extLst>
      <p:ext uri="{BB962C8B-B14F-4D97-AF65-F5344CB8AC3E}">
        <p14:creationId xmlns:p14="http://schemas.microsoft.com/office/powerpoint/2010/main" val="1772007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Cleansing</a:t>
            </a:r>
          </a:p>
        </p:txBody>
      </p:sp>
      <p:sp>
        <p:nvSpPr>
          <p:cNvPr id="3" name="Content Placeholder 2"/>
          <p:cNvSpPr>
            <a:spLocks noGrp="1"/>
          </p:cNvSpPr>
          <p:nvPr>
            <p:ph idx="1"/>
          </p:nvPr>
        </p:nvSpPr>
        <p:spPr/>
        <p:txBody>
          <a:bodyPr>
            <a:normAutofit/>
          </a:bodyPr>
          <a:lstStyle/>
          <a:p>
            <a:r>
              <a:rPr lang="en-US" sz="2400" dirty="0"/>
              <a:t>Ethnic conflict has been around for a long time.</a:t>
            </a:r>
          </a:p>
          <a:p>
            <a:pPr lvl="1"/>
            <a:r>
              <a:rPr lang="en-US" sz="2400" dirty="0"/>
              <a:t>Can you think of any that we have discussed in this class?</a:t>
            </a:r>
          </a:p>
        </p:txBody>
      </p:sp>
      <p:pic>
        <p:nvPicPr>
          <p:cNvPr id="4" name="Picture 3"/>
          <p:cNvPicPr>
            <a:picLocks noChangeAspect="1"/>
          </p:cNvPicPr>
          <p:nvPr/>
        </p:nvPicPr>
        <p:blipFill>
          <a:blip r:embed="rId2"/>
          <a:stretch>
            <a:fillRect/>
          </a:stretch>
        </p:blipFill>
        <p:spPr>
          <a:xfrm>
            <a:off x="928534" y="3784599"/>
            <a:ext cx="3289300" cy="2463800"/>
          </a:xfrm>
          <a:prstGeom prst="rect">
            <a:avLst/>
          </a:prstGeom>
        </p:spPr>
      </p:pic>
      <p:pic>
        <p:nvPicPr>
          <p:cNvPr id="5" name="Picture 4"/>
          <p:cNvPicPr>
            <a:picLocks noChangeAspect="1"/>
          </p:cNvPicPr>
          <p:nvPr/>
        </p:nvPicPr>
        <p:blipFill>
          <a:blip r:embed="rId3"/>
          <a:stretch>
            <a:fillRect/>
          </a:stretch>
        </p:blipFill>
        <p:spPr>
          <a:xfrm>
            <a:off x="4241800" y="4330700"/>
            <a:ext cx="4483100" cy="1816100"/>
          </a:xfrm>
          <a:prstGeom prst="rect">
            <a:avLst/>
          </a:prstGeom>
        </p:spPr>
      </p:pic>
    </p:spTree>
    <p:extLst>
      <p:ext uri="{BB962C8B-B14F-4D97-AF65-F5344CB8AC3E}">
        <p14:creationId xmlns:p14="http://schemas.microsoft.com/office/powerpoint/2010/main" val="274411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5" y="784413"/>
            <a:ext cx="8308975" cy="1143000"/>
          </a:xfrm>
        </p:spPr>
        <p:txBody>
          <a:bodyPr/>
          <a:lstStyle/>
          <a:p>
            <a:r>
              <a:rPr lang="en-US" dirty="0"/>
              <a:t>A new name…</a:t>
            </a:r>
          </a:p>
        </p:txBody>
      </p:sp>
      <p:sp>
        <p:nvSpPr>
          <p:cNvPr id="3" name="Content Placeholder 2"/>
          <p:cNvSpPr>
            <a:spLocks noGrp="1"/>
          </p:cNvSpPr>
          <p:nvPr>
            <p:ph idx="1"/>
          </p:nvPr>
        </p:nvSpPr>
        <p:spPr>
          <a:xfrm>
            <a:off x="415925" y="1966661"/>
            <a:ext cx="8308975" cy="1462340"/>
          </a:xfrm>
        </p:spPr>
        <p:txBody>
          <a:bodyPr>
            <a:normAutofit/>
          </a:bodyPr>
          <a:lstStyle/>
          <a:p>
            <a:r>
              <a:rPr lang="en-US" sz="2400" dirty="0"/>
              <a:t>In 1999, the world recognized a new type of ethnic violence.</a:t>
            </a:r>
          </a:p>
          <a:p>
            <a:r>
              <a:rPr lang="en-US" sz="2400" dirty="0"/>
              <a:t>Serbia was accused of “ethnic cleansing” in Kosovo</a:t>
            </a:r>
          </a:p>
        </p:txBody>
      </p:sp>
      <p:pic>
        <p:nvPicPr>
          <p:cNvPr id="4" name="Picture 3"/>
          <p:cNvPicPr>
            <a:picLocks noChangeAspect="1"/>
          </p:cNvPicPr>
          <p:nvPr/>
        </p:nvPicPr>
        <p:blipFill>
          <a:blip r:embed="rId2"/>
          <a:stretch>
            <a:fillRect/>
          </a:stretch>
        </p:blipFill>
        <p:spPr>
          <a:xfrm>
            <a:off x="5799397" y="3468249"/>
            <a:ext cx="2442157" cy="2681808"/>
          </a:xfrm>
          <a:prstGeom prst="rect">
            <a:avLst/>
          </a:prstGeom>
        </p:spPr>
      </p:pic>
      <p:pic>
        <p:nvPicPr>
          <p:cNvPr id="5" name="Picture 4"/>
          <p:cNvPicPr>
            <a:picLocks noChangeAspect="1"/>
          </p:cNvPicPr>
          <p:nvPr/>
        </p:nvPicPr>
        <p:blipFill>
          <a:blip r:embed="rId3"/>
          <a:stretch>
            <a:fillRect/>
          </a:stretch>
        </p:blipFill>
        <p:spPr>
          <a:xfrm>
            <a:off x="1075655" y="3214941"/>
            <a:ext cx="3946227" cy="3091729"/>
          </a:xfrm>
          <a:prstGeom prst="rect">
            <a:avLst/>
          </a:prstGeom>
        </p:spPr>
      </p:pic>
    </p:spTree>
    <p:extLst>
      <p:ext uri="{BB962C8B-B14F-4D97-AF65-F5344CB8AC3E}">
        <p14:creationId xmlns:p14="http://schemas.microsoft.com/office/powerpoint/2010/main" val="863809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l="-68451" r="-68451"/>
          <a:stretch>
            <a:fillRect/>
          </a:stretch>
        </p:blipFill>
        <p:spPr>
          <a:xfrm>
            <a:off x="2933878" y="1618207"/>
            <a:ext cx="8308975" cy="3491753"/>
          </a:xfrm>
        </p:spPr>
      </p:pic>
      <p:pic>
        <p:nvPicPr>
          <p:cNvPr id="4" name="Picture 3"/>
          <p:cNvPicPr>
            <a:picLocks noChangeAspect="1"/>
          </p:cNvPicPr>
          <p:nvPr/>
        </p:nvPicPr>
        <p:blipFill>
          <a:blip r:embed="rId3"/>
          <a:stretch>
            <a:fillRect/>
          </a:stretch>
        </p:blipFill>
        <p:spPr>
          <a:xfrm>
            <a:off x="348690" y="2065350"/>
            <a:ext cx="4848534" cy="2727300"/>
          </a:xfrm>
          <a:prstGeom prst="rect">
            <a:avLst/>
          </a:prstGeom>
        </p:spPr>
      </p:pic>
    </p:spTree>
    <p:extLst>
      <p:ext uri="{BB962C8B-B14F-4D97-AF65-F5344CB8AC3E}">
        <p14:creationId xmlns:p14="http://schemas.microsoft.com/office/powerpoint/2010/main" val="81178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54" y="838201"/>
            <a:ext cx="8308975" cy="1143000"/>
          </a:xfrm>
        </p:spPr>
        <p:txBody>
          <a:bodyPr/>
          <a:lstStyle/>
          <a:p>
            <a:r>
              <a:rPr lang="en-US" dirty="0"/>
              <a:t>Details…</a:t>
            </a:r>
          </a:p>
        </p:txBody>
      </p:sp>
      <p:sp>
        <p:nvSpPr>
          <p:cNvPr id="3" name="Content Placeholder 2"/>
          <p:cNvSpPr>
            <a:spLocks noGrp="1"/>
          </p:cNvSpPr>
          <p:nvPr>
            <p:ph idx="1"/>
          </p:nvPr>
        </p:nvSpPr>
        <p:spPr>
          <a:xfrm>
            <a:off x="415925" y="2080910"/>
            <a:ext cx="8308975" cy="3491753"/>
          </a:xfrm>
        </p:spPr>
        <p:txBody>
          <a:bodyPr>
            <a:normAutofit/>
          </a:bodyPr>
          <a:lstStyle/>
          <a:p>
            <a:r>
              <a:rPr lang="en-US" sz="2400" dirty="0"/>
              <a:t>Christian Serbs were brutally forcing Muslims of of Serbia.</a:t>
            </a:r>
          </a:p>
          <a:p>
            <a:pPr lvl="1"/>
            <a:r>
              <a:rPr lang="en-US" sz="2400" dirty="0"/>
              <a:t>Killed many in the process.</a:t>
            </a:r>
          </a:p>
        </p:txBody>
      </p:sp>
      <p:pic>
        <p:nvPicPr>
          <p:cNvPr id="4" name="Picture 3"/>
          <p:cNvPicPr>
            <a:picLocks noChangeAspect="1"/>
          </p:cNvPicPr>
          <p:nvPr/>
        </p:nvPicPr>
        <p:blipFill>
          <a:blip r:embed="rId2"/>
          <a:stretch>
            <a:fillRect/>
          </a:stretch>
        </p:blipFill>
        <p:spPr>
          <a:xfrm>
            <a:off x="5150224" y="2691454"/>
            <a:ext cx="2927358" cy="3655557"/>
          </a:xfrm>
          <a:prstGeom prst="rect">
            <a:avLst/>
          </a:prstGeom>
        </p:spPr>
      </p:pic>
      <p:pic>
        <p:nvPicPr>
          <p:cNvPr id="6" name="Picture 5"/>
          <p:cNvPicPr>
            <a:picLocks noChangeAspect="1"/>
          </p:cNvPicPr>
          <p:nvPr/>
        </p:nvPicPr>
        <p:blipFill>
          <a:blip r:embed="rId3"/>
          <a:stretch>
            <a:fillRect/>
          </a:stretch>
        </p:blipFill>
        <p:spPr>
          <a:xfrm>
            <a:off x="661041" y="3173505"/>
            <a:ext cx="3949712" cy="2985247"/>
          </a:xfrm>
          <a:prstGeom prst="rect">
            <a:avLst/>
          </a:prstGeom>
        </p:spPr>
      </p:pic>
    </p:spTree>
    <p:extLst>
      <p:ext uri="{BB962C8B-B14F-4D97-AF65-F5344CB8AC3E}">
        <p14:creationId xmlns:p14="http://schemas.microsoft.com/office/powerpoint/2010/main" val="2108871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NATO stand for?</a:t>
            </a:r>
          </a:p>
        </p:txBody>
      </p:sp>
      <p:sp>
        <p:nvSpPr>
          <p:cNvPr id="3" name="Content Placeholder 2"/>
          <p:cNvSpPr>
            <a:spLocks noGrp="1"/>
          </p:cNvSpPr>
          <p:nvPr>
            <p:ph idx="1"/>
          </p:nvPr>
        </p:nvSpPr>
        <p:spPr/>
        <p:txBody>
          <a:bodyPr>
            <a:normAutofit/>
          </a:bodyPr>
          <a:lstStyle/>
          <a:p>
            <a:pPr marL="457200" indent="-457200">
              <a:buAutoNum type="alphaUcPeriod"/>
            </a:pPr>
            <a:r>
              <a:rPr lang="en-US" sz="2400" dirty="0"/>
              <a:t>Not Aligned To Others</a:t>
            </a:r>
          </a:p>
          <a:p>
            <a:pPr marL="457200" indent="-457200">
              <a:buAutoNum type="alphaUcPeriod"/>
            </a:pPr>
            <a:r>
              <a:rPr lang="en-US" sz="2400" dirty="0"/>
              <a:t>North American Trade Organization</a:t>
            </a:r>
          </a:p>
          <a:p>
            <a:pPr marL="457200" indent="-457200">
              <a:buAutoNum type="alphaUcPeriod"/>
            </a:pPr>
            <a:r>
              <a:rPr lang="en-US" sz="2400" dirty="0"/>
              <a:t>North Atlantic Treaty Organization</a:t>
            </a:r>
          </a:p>
          <a:p>
            <a:pPr marL="457200" indent="-457200">
              <a:buAutoNum type="alphaUcPeriod"/>
            </a:pPr>
            <a:r>
              <a:rPr lang="en-US" sz="2400" dirty="0"/>
              <a:t>Northern Alliance Tweeting Others </a:t>
            </a:r>
          </a:p>
        </p:txBody>
      </p:sp>
      <p:pic>
        <p:nvPicPr>
          <p:cNvPr id="4" name="Picture 3"/>
          <p:cNvPicPr>
            <a:picLocks noChangeAspect="1"/>
          </p:cNvPicPr>
          <p:nvPr/>
        </p:nvPicPr>
        <p:blipFill>
          <a:blip r:embed="rId2"/>
          <a:stretch>
            <a:fillRect/>
          </a:stretch>
        </p:blipFill>
        <p:spPr>
          <a:xfrm>
            <a:off x="5708857" y="3100401"/>
            <a:ext cx="3213100" cy="2527300"/>
          </a:xfrm>
          <a:prstGeom prst="rect">
            <a:avLst/>
          </a:prstGeom>
        </p:spPr>
      </p:pic>
    </p:spTree>
    <p:extLst>
      <p:ext uri="{BB962C8B-B14F-4D97-AF65-F5344CB8AC3E}">
        <p14:creationId xmlns:p14="http://schemas.microsoft.com/office/powerpoint/2010/main" val="329547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2" y="840927"/>
            <a:ext cx="8308975" cy="1143000"/>
          </a:xfrm>
        </p:spPr>
        <p:txBody>
          <a:bodyPr/>
          <a:lstStyle/>
          <a:p>
            <a:r>
              <a:rPr lang="en-US" dirty="0"/>
              <a:t>What does NATO stand for?</a:t>
            </a:r>
          </a:p>
        </p:txBody>
      </p:sp>
      <p:sp>
        <p:nvSpPr>
          <p:cNvPr id="3" name="Content Placeholder 2"/>
          <p:cNvSpPr>
            <a:spLocks noGrp="1"/>
          </p:cNvSpPr>
          <p:nvPr>
            <p:ph idx="1"/>
          </p:nvPr>
        </p:nvSpPr>
        <p:spPr>
          <a:xfrm>
            <a:off x="294901" y="2028638"/>
            <a:ext cx="8308975" cy="3491753"/>
          </a:xfrm>
        </p:spPr>
        <p:txBody>
          <a:bodyPr>
            <a:normAutofit/>
          </a:bodyPr>
          <a:lstStyle/>
          <a:p>
            <a:pPr marL="457200" indent="-457200">
              <a:buAutoNum type="alphaUcPeriod"/>
            </a:pPr>
            <a:r>
              <a:rPr lang="en-US" sz="2400" dirty="0"/>
              <a:t>Not Aligned To Others</a:t>
            </a:r>
          </a:p>
          <a:p>
            <a:pPr marL="457200" indent="-457200">
              <a:buAutoNum type="alphaUcPeriod"/>
            </a:pPr>
            <a:r>
              <a:rPr lang="en-US" sz="2400" dirty="0"/>
              <a:t>North American Trade Organization</a:t>
            </a:r>
          </a:p>
          <a:p>
            <a:pPr marL="457200" indent="-457200">
              <a:buAutoNum type="alphaUcPeriod"/>
            </a:pPr>
            <a:r>
              <a:rPr lang="en-US" sz="2400" dirty="0">
                <a:solidFill>
                  <a:schemeClr val="accent5">
                    <a:lumMod val="60000"/>
                    <a:lumOff val="40000"/>
                  </a:schemeClr>
                </a:solidFill>
              </a:rPr>
              <a:t>North Atlantic Treaty Organization</a:t>
            </a:r>
          </a:p>
          <a:p>
            <a:pPr marL="457200" indent="-457200">
              <a:buAutoNum type="alphaUcPeriod"/>
            </a:pPr>
            <a:r>
              <a:rPr lang="en-US" sz="2400" dirty="0"/>
              <a:t>Northern Alliance Tweeting Others </a:t>
            </a:r>
          </a:p>
        </p:txBody>
      </p:sp>
      <p:pic>
        <p:nvPicPr>
          <p:cNvPr id="5" name="Picture 4"/>
          <p:cNvPicPr>
            <a:picLocks noChangeAspect="1"/>
          </p:cNvPicPr>
          <p:nvPr/>
        </p:nvPicPr>
        <p:blipFill>
          <a:blip r:embed="rId2"/>
          <a:stretch>
            <a:fillRect/>
          </a:stretch>
        </p:blipFill>
        <p:spPr>
          <a:xfrm>
            <a:off x="5502088" y="2254250"/>
            <a:ext cx="3467100" cy="2349500"/>
          </a:xfrm>
          <a:prstGeom prst="rect">
            <a:avLst/>
          </a:prstGeom>
        </p:spPr>
      </p:pic>
      <p:pic>
        <p:nvPicPr>
          <p:cNvPr id="6" name="Picture 5"/>
          <p:cNvPicPr>
            <a:picLocks noChangeAspect="1"/>
          </p:cNvPicPr>
          <p:nvPr/>
        </p:nvPicPr>
        <p:blipFill>
          <a:blip r:embed="rId3"/>
          <a:stretch>
            <a:fillRect/>
          </a:stretch>
        </p:blipFill>
        <p:spPr>
          <a:xfrm>
            <a:off x="3011207" y="4603750"/>
            <a:ext cx="1740125" cy="1740125"/>
          </a:xfrm>
          <a:prstGeom prst="rect">
            <a:avLst/>
          </a:prstGeom>
        </p:spPr>
      </p:pic>
    </p:spTree>
    <p:extLst>
      <p:ext uri="{BB962C8B-B14F-4D97-AF65-F5344CB8AC3E}">
        <p14:creationId xmlns:p14="http://schemas.microsoft.com/office/powerpoint/2010/main" val="301981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2912</TotalTime>
  <Words>552</Words>
  <Application>Microsoft Macintosh PowerPoint</Application>
  <PresentationFormat>On-screen Show (4:3)</PresentationFormat>
  <Paragraphs>62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Wingdings</vt:lpstr>
      <vt:lpstr>Expo</vt:lpstr>
      <vt:lpstr>Agenda</vt:lpstr>
      <vt:lpstr>Objectives</vt:lpstr>
      <vt:lpstr>TPS Report</vt:lpstr>
      <vt:lpstr>Ethnic Cleansing</vt:lpstr>
      <vt:lpstr>A new name…</vt:lpstr>
      <vt:lpstr>PowerPoint Presentation</vt:lpstr>
      <vt:lpstr>Details…</vt:lpstr>
      <vt:lpstr>What does NATO stand for?</vt:lpstr>
      <vt:lpstr>What does NATO stand for?</vt:lpstr>
      <vt:lpstr>NATO involved.</vt:lpstr>
      <vt:lpstr>PowerPoint Presentation</vt:lpstr>
      <vt:lpstr>PowerPoint Presentation</vt:lpstr>
      <vt:lpstr>PowerPoint Presentation</vt:lpstr>
      <vt:lpstr>181. Arab-Israeli Conflict</vt:lpstr>
      <vt:lpstr>Claims to the Land</vt:lpstr>
      <vt:lpstr>After WWII…</vt:lpstr>
      <vt:lpstr>Reactions</vt:lpstr>
      <vt:lpstr>Israel wins the wars</vt:lpstr>
      <vt:lpstr>Israeli Settlements</vt:lpstr>
      <vt:lpstr>Arabs upset with the U.S.</vt:lpstr>
      <vt:lpstr>Juggling Act</vt:lpstr>
      <vt:lpstr>Dislike of U.S.</vt:lpstr>
    </vt:vector>
  </TitlesOfParts>
  <Company>NCSD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Joel Allen</dc:creator>
  <cp:lastModifiedBy>Mike Maxwell</cp:lastModifiedBy>
  <cp:revision>23</cp:revision>
  <dcterms:created xsi:type="dcterms:W3CDTF">2013-05-02T13:27:13Z</dcterms:created>
  <dcterms:modified xsi:type="dcterms:W3CDTF">2019-06-30T18:42:12Z</dcterms:modified>
</cp:coreProperties>
</file>