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86" r:id="rId3"/>
    <p:sldId id="259" r:id="rId4"/>
    <p:sldId id="260" r:id="rId5"/>
    <p:sldId id="258" r:id="rId6"/>
    <p:sldId id="264" r:id="rId7"/>
    <p:sldId id="266" r:id="rId8"/>
    <p:sldId id="269" r:id="rId9"/>
    <p:sldId id="270" r:id="rId10"/>
    <p:sldId id="272" r:id="rId11"/>
    <p:sldId id="273" r:id="rId12"/>
    <p:sldId id="275" r:id="rId13"/>
    <p:sldId id="283" r:id="rId14"/>
    <p:sldId id="276" r:id="rId15"/>
    <p:sldId id="284" r:id="rId16"/>
    <p:sldId id="277" r:id="rId17"/>
    <p:sldId id="278" r:id="rId18"/>
    <p:sldId id="279" r:id="rId19"/>
    <p:sldId id="280" r:id="rId20"/>
    <p:sldId id="281" r:id="rId21"/>
    <p:sldId id="282" r:id="rId22"/>
    <p:sldId id="28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719"/>
  </p:normalViewPr>
  <p:slideViewPr>
    <p:cSldViewPr snapToGrid="0" snapToObjects="1">
      <p:cViewPr varScale="1">
        <p:scale>
          <a:sx n="95" d="100"/>
          <a:sy n="95" d="100"/>
        </p:scale>
        <p:origin x="158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6/29/19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6/29/19</a:t>
            </a:fld>
            <a:endParaRPr lang="en-US"/>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5AC8A2-C63C-49A4-89E9-2E4420D2ECA8}" type="datetimeFigureOut">
              <a:rPr lang="en-US" smtClean="0"/>
              <a:t>6/29/19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D85AC8A2-C63C-49A4-89E9-2E4420D2ECA8}" type="datetimeFigureOut">
              <a:rPr lang="en-US" smtClean="0"/>
              <a:t>6/29/19</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74C7E049-B585-4EE6-96C0-EEB30EAA14F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6/29/19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6/29/19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6/29/19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6/29/19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5AC8A2-C63C-49A4-89E9-2E4420D2ECA8}" type="datetimeFigureOut">
              <a:rPr lang="en-US" smtClean="0"/>
              <a:t>6/29/19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D85AC8A2-C63C-49A4-89E9-2E4420D2ECA8}" type="datetimeFigureOut">
              <a:rPr lang="en-US" smtClean="0"/>
              <a:t>6/29/19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D85AC8A2-C63C-49A4-89E9-2E4420D2ECA8}" type="datetimeFigureOut">
              <a:rPr lang="en-US" smtClean="0"/>
              <a:t>6/29/19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D85AC8A2-C63C-49A4-89E9-2E4420D2ECA8}" type="datetimeFigureOut">
              <a:rPr lang="en-US" smtClean="0"/>
              <a:t>6/29/19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7E049-B585-4EE6-96C0-EEB30EAA14FD}" type="slidenum">
              <a:rPr lang="en-US" smtClean="0"/>
              <a:t>‹#›</a:t>
            </a:fld>
            <a:endParaRPr lang="en-US"/>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D85AC8A2-C63C-49A4-89E9-2E4420D2ECA8}" type="datetimeFigureOut">
              <a:rPr lang="en-US" smtClean="0"/>
              <a:t>6/29/19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6/29/19</a:t>
            </a:fld>
            <a:endParaRPr lang="en-US"/>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D85AC8A2-C63C-49A4-89E9-2E4420D2ECA8}" type="datetimeFigureOut">
              <a:rPr lang="en-US" smtClean="0"/>
              <a:t>6/29/19</a:t>
            </a:fld>
            <a:endParaRPr lang="en-US"/>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74C7E049-B585-4EE6-96C0-EEB30EAA14F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Anticipatory Set</a:t>
            </a:r>
          </a:p>
          <a:p>
            <a:r>
              <a:rPr lang="en-US" dirty="0"/>
              <a:t>Extreme Poverty</a:t>
            </a:r>
          </a:p>
          <a:p>
            <a:r>
              <a:rPr lang="en-US" dirty="0"/>
              <a:t>Third World Economic Development</a:t>
            </a:r>
          </a:p>
          <a:p>
            <a:r>
              <a:rPr lang="en-US" dirty="0"/>
              <a:t>Assignment</a:t>
            </a:r>
          </a:p>
        </p:txBody>
      </p:sp>
      <p:pic>
        <p:nvPicPr>
          <p:cNvPr id="4" name="Picture 3"/>
          <p:cNvPicPr>
            <a:picLocks noChangeAspect="1"/>
          </p:cNvPicPr>
          <p:nvPr/>
        </p:nvPicPr>
        <p:blipFill>
          <a:blip r:embed="rId2"/>
          <a:stretch>
            <a:fillRect/>
          </a:stretch>
        </p:blipFill>
        <p:spPr>
          <a:xfrm>
            <a:off x="4069226" y="3788335"/>
            <a:ext cx="3195020" cy="2820708"/>
          </a:xfrm>
          <a:prstGeom prst="rect">
            <a:avLst/>
          </a:prstGeom>
        </p:spPr>
      </p:pic>
    </p:spTree>
    <p:extLst>
      <p:ext uri="{BB962C8B-B14F-4D97-AF65-F5344CB8AC3E}">
        <p14:creationId xmlns:p14="http://schemas.microsoft.com/office/powerpoint/2010/main" val="1315639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Helping is Good</a:t>
            </a:r>
          </a:p>
        </p:txBody>
      </p:sp>
      <p:sp>
        <p:nvSpPr>
          <p:cNvPr id="3" name="Content Placeholder 2"/>
          <p:cNvSpPr>
            <a:spLocks noGrp="1"/>
          </p:cNvSpPr>
          <p:nvPr>
            <p:ph idx="1"/>
          </p:nvPr>
        </p:nvSpPr>
        <p:spPr/>
        <p:txBody>
          <a:bodyPr>
            <a:normAutofit/>
          </a:bodyPr>
          <a:lstStyle/>
          <a:p>
            <a:r>
              <a:rPr lang="en-US" sz="3000" dirty="0"/>
              <a:t>Not just kindness, but in best interest of wealthy nations.</a:t>
            </a:r>
          </a:p>
        </p:txBody>
      </p:sp>
      <p:pic>
        <p:nvPicPr>
          <p:cNvPr id="4" name="Picture 3"/>
          <p:cNvPicPr>
            <a:picLocks noChangeAspect="1"/>
          </p:cNvPicPr>
          <p:nvPr/>
        </p:nvPicPr>
        <p:blipFill>
          <a:blip r:embed="rId2"/>
          <a:stretch>
            <a:fillRect/>
          </a:stretch>
        </p:blipFill>
        <p:spPr>
          <a:xfrm>
            <a:off x="1075299" y="3093619"/>
            <a:ext cx="4183990" cy="3320627"/>
          </a:xfrm>
          <a:prstGeom prst="rect">
            <a:avLst/>
          </a:prstGeom>
        </p:spPr>
      </p:pic>
    </p:spTree>
    <p:extLst>
      <p:ext uri="{BB962C8B-B14F-4D97-AF65-F5344CB8AC3E}">
        <p14:creationId xmlns:p14="http://schemas.microsoft.com/office/powerpoint/2010/main" val="3642582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p>
        </p:txBody>
      </p:sp>
      <p:sp>
        <p:nvSpPr>
          <p:cNvPr id="3" name="Content Placeholder 2"/>
          <p:cNvSpPr>
            <a:spLocks noGrp="1"/>
          </p:cNvSpPr>
          <p:nvPr>
            <p:ph idx="1"/>
          </p:nvPr>
        </p:nvSpPr>
        <p:spPr/>
        <p:txBody>
          <a:bodyPr>
            <a:normAutofit/>
          </a:bodyPr>
          <a:lstStyle/>
          <a:p>
            <a:r>
              <a:rPr lang="en-US" sz="3200" dirty="0"/>
              <a:t>Poverty creates conflict that leads to war and terrorism.</a:t>
            </a:r>
          </a:p>
          <a:p>
            <a:r>
              <a:rPr lang="en-US" sz="3200" dirty="0"/>
              <a:t>Reducing poverty is the best way to promote peace.</a:t>
            </a:r>
          </a:p>
        </p:txBody>
      </p:sp>
      <p:pic>
        <p:nvPicPr>
          <p:cNvPr id="4" name="Picture 3"/>
          <p:cNvPicPr>
            <a:picLocks noChangeAspect="1"/>
          </p:cNvPicPr>
          <p:nvPr/>
        </p:nvPicPr>
        <p:blipFill>
          <a:blip r:embed="rId2"/>
          <a:stretch>
            <a:fillRect/>
          </a:stretch>
        </p:blipFill>
        <p:spPr>
          <a:xfrm>
            <a:off x="658440" y="4260849"/>
            <a:ext cx="4696386" cy="2348193"/>
          </a:xfrm>
          <a:prstGeom prst="rect">
            <a:avLst/>
          </a:prstGeom>
        </p:spPr>
      </p:pic>
      <p:pic>
        <p:nvPicPr>
          <p:cNvPr id="5" name="Picture 4"/>
          <p:cNvPicPr>
            <a:picLocks noChangeAspect="1"/>
          </p:cNvPicPr>
          <p:nvPr/>
        </p:nvPicPr>
        <p:blipFill>
          <a:blip r:embed="rId3"/>
          <a:stretch>
            <a:fillRect/>
          </a:stretch>
        </p:blipFill>
        <p:spPr>
          <a:xfrm>
            <a:off x="6072617" y="3683000"/>
            <a:ext cx="2540000" cy="3175000"/>
          </a:xfrm>
          <a:prstGeom prst="rect">
            <a:avLst/>
          </a:prstGeom>
        </p:spPr>
      </p:pic>
    </p:spTree>
    <p:extLst>
      <p:ext uri="{BB962C8B-B14F-4D97-AF65-F5344CB8AC3E}">
        <p14:creationId xmlns:p14="http://schemas.microsoft.com/office/powerpoint/2010/main" val="2185469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 it…</a:t>
            </a:r>
          </a:p>
        </p:txBody>
      </p:sp>
      <p:pic>
        <p:nvPicPr>
          <p:cNvPr id="4" name="Picture 3"/>
          <p:cNvPicPr>
            <a:picLocks noChangeAspect="1"/>
          </p:cNvPicPr>
          <p:nvPr/>
        </p:nvPicPr>
        <p:blipFill>
          <a:blip r:embed="rId2"/>
          <a:stretch>
            <a:fillRect/>
          </a:stretch>
        </p:blipFill>
        <p:spPr>
          <a:xfrm>
            <a:off x="2362817" y="2168339"/>
            <a:ext cx="4418366" cy="3748368"/>
          </a:xfrm>
          <a:prstGeom prst="rect">
            <a:avLst/>
          </a:prstGeom>
        </p:spPr>
      </p:pic>
    </p:spTree>
    <p:extLst>
      <p:ext uri="{BB962C8B-B14F-4D97-AF65-F5344CB8AC3E}">
        <p14:creationId xmlns:p14="http://schemas.microsoft.com/office/powerpoint/2010/main" val="2219202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Anticipatory Set</a:t>
            </a:r>
          </a:p>
        </p:txBody>
      </p:sp>
      <p:sp>
        <p:nvSpPr>
          <p:cNvPr id="3" name="Content Placeholder 2"/>
          <p:cNvSpPr>
            <a:spLocks noGrp="1"/>
          </p:cNvSpPr>
          <p:nvPr>
            <p:ph idx="1"/>
          </p:nvPr>
        </p:nvSpPr>
        <p:spPr/>
        <p:txBody>
          <a:bodyPr/>
          <a:lstStyle/>
          <a:p>
            <a:r>
              <a:rPr lang="en-US" dirty="0"/>
              <a:t>Grocery Budget Activity.</a:t>
            </a:r>
          </a:p>
          <a:p>
            <a:r>
              <a:rPr lang="en-US" dirty="0"/>
              <a:t>Hand out worksheets. </a:t>
            </a:r>
          </a:p>
        </p:txBody>
      </p:sp>
      <p:pic>
        <p:nvPicPr>
          <p:cNvPr id="4" name="Picture 3"/>
          <p:cNvPicPr>
            <a:picLocks noChangeAspect="1"/>
          </p:cNvPicPr>
          <p:nvPr/>
        </p:nvPicPr>
        <p:blipFill>
          <a:blip r:embed="rId2"/>
          <a:stretch>
            <a:fillRect/>
          </a:stretch>
        </p:blipFill>
        <p:spPr>
          <a:xfrm>
            <a:off x="779463" y="3668883"/>
            <a:ext cx="2705100" cy="3009900"/>
          </a:xfrm>
          <a:prstGeom prst="rect">
            <a:avLst/>
          </a:prstGeom>
        </p:spPr>
      </p:pic>
      <p:pic>
        <p:nvPicPr>
          <p:cNvPr id="5" name="Picture 4"/>
          <p:cNvPicPr>
            <a:picLocks noChangeAspect="1"/>
          </p:cNvPicPr>
          <p:nvPr/>
        </p:nvPicPr>
        <p:blipFill>
          <a:blip r:embed="rId3"/>
          <a:stretch>
            <a:fillRect/>
          </a:stretch>
        </p:blipFill>
        <p:spPr>
          <a:xfrm>
            <a:off x="4707624" y="4260403"/>
            <a:ext cx="4038600" cy="2019300"/>
          </a:xfrm>
          <a:prstGeom prst="rect">
            <a:avLst/>
          </a:prstGeom>
        </p:spPr>
      </p:pic>
    </p:spTree>
    <p:extLst>
      <p:ext uri="{BB962C8B-B14F-4D97-AF65-F5344CB8AC3E}">
        <p14:creationId xmlns:p14="http://schemas.microsoft.com/office/powerpoint/2010/main" val="2474582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177. Third World Economic Development</a:t>
            </a:r>
          </a:p>
        </p:txBody>
      </p:sp>
      <p:sp>
        <p:nvSpPr>
          <p:cNvPr id="3" name="Content Placeholder 2"/>
          <p:cNvSpPr>
            <a:spLocks noGrp="1"/>
          </p:cNvSpPr>
          <p:nvPr>
            <p:ph idx="1"/>
          </p:nvPr>
        </p:nvSpPr>
        <p:spPr/>
        <p:txBody>
          <a:bodyPr/>
          <a:lstStyle/>
          <a:p>
            <a:r>
              <a:rPr lang="en-US" dirty="0"/>
              <a:t>The world’s poorest nations are termed </a:t>
            </a:r>
            <a:r>
              <a:rPr lang="en-US" b="1" u="sng" dirty="0"/>
              <a:t>developing nations</a:t>
            </a:r>
            <a:r>
              <a:rPr lang="en-US" dirty="0"/>
              <a:t> or the Third World.</a:t>
            </a:r>
          </a:p>
        </p:txBody>
      </p:sp>
      <p:pic>
        <p:nvPicPr>
          <p:cNvPr id="4" name="Picture 3"/>
          <p:cNvPicPr>
            <a:picLocks noChangeAspect="1"/>
          </p:cNvPicPr>
          <p:nvPr/>
        </p:nvPicPr>
        <p:blipFill>
          <a:blip r:embed="rId2"/>
          <a:stretch>
            <a:fillRect/>
          </a:stretch>
        </p:blipFill>
        <p:spPr>
          <a:xfrm>
            <a:off x="779463" y="3986383"/>
            <a:ext cx="3416300" cy="2374900"/>
          </a:xfrm>
          <a:prstGeom prst="rect">
            <a:avLst/>
          </a:prstGeom>
        </p:spPr>
      </p:pic>
      <p:pic>
        <p:nvPicPr>
          <p:cNvPr id="5" name="Picture 4"/>
          <p:cNvPicPr>
            <a:picLocks noChangeAspect="1"/>
          </p:cNvPicPr>
          <p:nvPr/>
        </p:nvPicPr>
        <p:blipFill>
          <a:blip r:embed="rId3"/>
          <a:stretch>
            <a:fillRect/>
          </a:stretch>
        </p:blipFill>
        <p:spPr>
          <a:xfrm>
            <a:off x="5328402" y="3192463"/>
            <a:ext cx="2476500" cy="2933700"/>
          </a:xfrm>
          <a:prstGeom prst="rect">
            <a:avLst/>
          </a:prstGeom>
        </p:spPr>
      </p:pic>
    </p:spTree>
    <p:extLst>
      <p:ext uri="{BB962C8B-B14F-4D97-AF65-F5344CB8AC3E}">
        <p14:creationId xmlns:p14="http://schemas.microsoft.com/office/powerpoint/2010/main" val="632410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a:t>
            </a:r>
          </a:p>
        </p:txBody>
      </p:sp>
      <p:pic>
        <p:nvPicPr>
          <p:cNvPr id="4" name="Content Placeholder 3"/>
          <p:cNvPicPr>
            <a:picLocks noGrp="1" noChangeAspect="1"/>
          </p:cNvPicPr>
          <p:nvPr>
            <p:ph idx="1"/>
          </p:nvPr>
        </p:nvPicPr>
        <p:blipFill>
          <a:blip r:embed="rId2"/>
          <a:srcRect t="-11201" b="-11201"/>
          <a:stretch>
            <a:fillRect/>
          </a:stretch>
        </p:blipFill>
        <p:spPr>
          <a:xfrm>
            <a:off x="1" y="1173871"/>
            <a:ext cx="9143999" cy="5927081"/>
          </a:xfrm>
        </p:spPr>
      </p:pic>
    </p:spTree>
    <p:extLst>
      <p:ext uri="{BB962C8B-B14F-4D97-AF65-F5344CB8AC3E}">
        <p14:creationId xmlns:p14="http://schemas.microsoft.com/office/powerpoint/2010/main" val="4260232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poorest?</a:t>
            </a:r>
          </a:p>
        </p:txBody>
      </p:sp>
      <p:sp>
        <p:nvSpPr>
          <p:cNvPr id="3" name="Content Placeholder 2"/>
          <p:cNvSpPr>
            <a:spLocks noGrp="1"/>
          </p:cNvSpPr>
          <p:nvPr>
            <p:ph idx="1"/>
          </p:nvPr>
        </p:nvSpPr>
        <p:spPr/>
        <p:txBody>
          <a:bodyPr/>
          <a:lstStyle/>
          <a:p>
            <a:r>
              <a:rPr lang="en-US" dirty="0"/>
              <a:t>Most are in Africa, Asia, and Latin America and most are former colonies. </a:t>
            </a:r>
          </a:p>
        </p:txBody>
      </p:sp>
      <p:pic>
        <p:nvPicPr>
          <p:cNvPr id="4" name="Picture 3"/>
          <p:cNvPicPr>
            <a:picLocks noChangeAspect="1"/>
          </p:cNvPicPr>
          <p:nvPr/>
        </p:nvPicPr>
        <p:blipFill>
          <a:blip r:embed="rId2"/>
          <a:stretch>
            <a:fillRect/>
          </a:stretch>
        </p:blipFill>
        <p:spPr>
          <a:xfrm>
            <a:off x="4898453" y="2295792"/>
            <a:ext cx="3830575" cy="3163714"/>
          </a:xfrm>
          <a:prstGeom prst="rect">
            <a:avLst/>
          </a:prstGeom>
        </p:spPr>
      </p:pic>
      <p:pic>
        <p:nvPicPr>
          <p:cNvPr id="5" name="Picture 4"/>
          <p:cNvPicPr>
            <a:picLocks noChangeAspect="1"/>
          </p:cNvPicPr>
          <p:nvPr/>
        </p:nvPicPr>
        <p:blipFill>
          <a:blip r:embed="rId3"/>
          <a:stretch>
            <a:fillRect/>
          </a:stretch>
        </p:blipFill>
        <p:spPr>
          <a:xfrm>
            <a:off x="218498" y="3966882"/>
            <a:ext cx="4525648" cy="2715389"/>
          </a:xfrm>
          <a:prstGeom prst="rect">
            <a:avLst/>
          </a:prstGeom>
        </p:spPr>
      </p:pic>
    </p:spTree>
    <p:extLst>
      <p:ext uri="{BB962C8B-B14F-4D97-AF65-F5344CB8AC3E}">
        <p14:creationId xmlns:p14="http://schemas.microsoft.com/office/powerpoint/2010/main" val="711339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Economy?</a:t>
            </a:r>
          </a:p>
        </p:txBody>
      </p:sp>
      <p:sp>
        <p:nvSpPr>
          <p:cNvPr id="3" name="Content Placeholder 2"/>
          <p:cNvSpPr>
            <a:spLocks noGrp="1"/>
          </p:cNvSpPr>
          <p:nvPr>
            <p:ph idx="1"/>
          </p:nvPr>
        </p:nvSpPr>
        <p:spPr/>
        <p:txBody>
          <a:bodyPr/>
          <a:lstStyle/>
          <a:p>
            <a:r>
              <a:rPr lang="en-US" dirty="0"/>
              <a:t>Still trying to find a model that will work for them. </a:t>
            </a:r>
          </a:p>
        </p:txBody>
      </p:sp>
      <p:pic>
        <p:nvPicPr>
          <p:cNvPr id="4" name="Picture 3"/>
          <p:cNvPicPr>
            <a:picLocks noChangeAspect="1"/>
          </p:cNvPicPr>
          <p:nvPr/>
        </p:nvPicPr>
        <p:blipFill>
          <a:blip r:embed="rId2"/>
          <a:stretch>
            <a:fillRect/>
          </a:stretch>
        </p:blipFill>
        <p:spPr>
          <a:xfrm>
            <a:off x="3099222" y="2759028"/>
            <a:ext cx="4847990" cy="3631313"/>
          </a:xfrm>
          <a:prstGeom prst="rect">
            <a:avLst/>
          </a:prstGeom>
        </p:spPr>
      </p:pic>
    </p:spTree>
    <p:extLst>
      <p:ext uri="{BB962C8B-B14F-4D97-AF65-F5344CB8AC3E}">
        <p14:creationId xmlns:p14="http://schemas.microsoft.com/office/powerpoint/2010/main" val="1293690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3 models have been tried:</a:t>
            </a:r>
          </a:p>
          <a:p>
            <a:pPr lvl="1"/>
            <a:r>
              <a:rPr lang="en-US" dirty="0"/>
              <a:t>Capitalism with no government control (India)</a:t>
            </a:r>
          </a:p>
          <a:p>
            <a:pPr lvl="1"/>
            <a:endParaRPr lang="en-US" dirty="0"/>
          </a:p>
        </p:txBody>
      </p:sp>
      <p:pic>
        <p:nvPicPr>
          <p:cNvPr id="5" name="Picture 4"/>
          <p:cNvPicPr>
            <a:picLocks noChangeAspect="1"/>
          </p:cNvPicPr>
          <p:nvPr/>
        </p:nvPicPr>
        <p:blipFill>
          <a:blip r:embed="rId2"/>
          <a:stretch>
            <a:fillRect/>
          </a:stretch>
        </p:blipFill>
        <p:spPr>
          <a:xfrm>
            <a:off x="4760259" y="2982082"/>
            <a:ext cx="3171113" cy="3626961"/>
          </a:xfrm>
          <a:prstGeom prst="rect">
            <a:avLst/>
          </a:prstGeom>
        </p:spPr>
      </p:pic>
    </p:spTree>
    <p:extLst>
      <p:ext uri="{BB962C8B-B14F-4D97-AF65-F5344CB8AC3E}">
        <p14:creationId xmlns:p14="http://schemas.microsoft.com/office/powerpoint/2010/main" val="2841748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Soviet Union and China did the opposite.</a:t>
            </a:r>
          </a:p>
          <a:p>
            <a:r>
              <a:rPr lang="en-US" dirty="0"/>
              <a:t>Communist governments completely control economy.</a:t>
            </a:r>
          </a:p>
          <a:p>
            <a:pPr lvl="1"/>
            <a:r>
              <a:rPr lang="en-US" dirty="0"/>
              <a:t>Government owns factories</a:t>
            </a:r>
          </a:p>
          <a:p>
            <a:pPr lvl="1"/>
            <a:r>
              <a:rPr lang="en-US" dirty="0"/>
              <a:t>Decides products and prices </a:t>
            </a:r>
          </a:p>
          <a:p>
            <a:pPr lvl="1"/>
            <a:endParaRPr lang="en-US" dirty="0"/>
          </a:p>
          <a:p>
            <a:pPr lvl="1"/>
            <a:endParaRPr lang="en-US" dirty="0"/>
          </a:p>
          <a:p>
            <a:pPr lvl="1"/>
            <a:endParaRPr lang="en-US" dirty="0"/>
          </a:p>
          <a:p>
            <a:pPr lvl="1"/>
            <a:endParaRPr lang="en-US" dirty="0"/>
          </a:p>
          <a:p>
            <a:pPr lvl="1"/>
            <a:endParaRPr lang="en-US" dirty="0"/>
          </a:p>
          <a:p>
            <a:pPr lvl="1"/>
            <a:r>
              <a:rPr lang="en-US" dirty="0"/>
              <a:t>Not Successful!!!</a:t>
            </a:r>
          </a:p>
        </p:txBody>
      </p:sp>
      <p:sp>
        <p:nvSpPr>
          <p:cNvPr id="2" name="Title 1"/>
          <p:cNvSpPr>
            <a:spLocks noGrp="1"/>
          </p:cNvSpPr>
          <p:nvPr>
            <p:ph type="title"/>
          </p:nvPr>
        </p:nvSpPr>
        <p:spPr/>
        <p:txBody>
          <a:bodyPr/>
          <a:lstStyle/>
          <a:p>
            <a:r>
              <a:rPr lang="en-US" dirty="0"/>
              <a:t>Opposite</a:t>
            </a:r>
          </a:p>
        </p:txBody>
      </p:sp>
      <p:pic>
        <p:nvPicPr>
          <p:cNvPr id="4" name="Picture 3"/>
          <p:cNvPicPr>
            <a:picLocks noChangeAspect="1"/>
          </p:cNvPicPr>
          <p:nvPr/>
        </p:nvPicPr>
        <p:blipFill>
          <a:blip r:embed="rId2"/>
          <a:stretch>
            <a:fillRect/>
          </a:stretch>
        </p:blipFill>
        <p:spPr>
          <a:xfrm>
            <a:off x="5022597" y="3005791"/>
            <a:ext cx="3340354" cy="3603252"/>
          </a:xfrm>
          <a:prstGeom prst="rect">
            <a:avLst/>
          </a:prstGeom>
        </p:spPr>
      </p:pic>
    </p:spTree>
    <p:extLst>
      <p:ext uri="{BB962C8B-B14F-4D97-AF65-F5344CB8AC3E}">
        <p14:creationId xmlns:p14="http://schemas.microsoft.com/office/powerpoint/2010/main" val="3120131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Explain why extreme poverty is bad for everyone.</a:t>
            </a:r>
          </a:p>
          <a:p>
            <a:r>
              <a:rPr lang="en-US" dirty="0"/>
              <a:t>Understand what developing nations are, and the different economic models they have tried.</a:t>
            </a:r>
          </a:p>
          <a:p>
            <a:endParaRPr lang="en-US" dirty="0"/>
          </a:p>
        </p:txBody>
      </p:sp>
      <p:pic>
        <p:nvPicPr>
          <p:cNvPr id="5" name="Picture 4"/>
          <p:cNvPicPr>
            <a:picLocks noChangeAspect="1"/>
          </p:cNvPicPr>
          <p:nvPr/>
        </p:nvPicPr>
        <p:blipFill>
          <a:blip r:embed="rId2"/>
          <a:stretch>
            <a:fillRect/>
          </a:stretch>
        </p:blipFill>
        <p:spPr>
          <a:xfrm>
            <a:off x="4121631" y="3428999"/>
            <a:ext cx="3977514" cy="2877671"/>
          </a:xfrm>
          <a:prstGeom prst="rect">
            <a:avLst/>
          </a:prstGeom>
        </p:spPr>
      </p:pic>
    </p:spTree>
    <p:extLst>
      <p:ext uri="{BB962C8B-B14F-4D97-AF65-F5344CB8AC3E}">
        <p14:creationId xmlns:p14="http://schemas.microsoft.com/office/powerpoint/2010/main" val="3812304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Third Model</a:t>
            </a:r>
          </a:p>
        </p:txBody>
      </p:sp>
      <p:sp>
        <p:nvSpPr>
          <p:cNvPr id="3" name="Content Placeholder 2"/>
          <p:cNvSpPr>
            <a:spLocks noGrp="1"/>
          </p:cNvSpPr>
          <p:nvPr>
            <p:ph idx="1"/>
          </p:nvPr>
        </p:nvSpPr>
        <p:spPr>
          <a:xfrm>
            <a:off x="779463" y="1465730"/>
            <a:ext cx="7583488" cy="4660434"/>
          </a:xfrm>
        </p:spPr>
        <p:txBody>
          <a:bodyPr/>
          <a:lstStyle/>
          <a:p>
            <a:r>
              <a:rPr lang="en-US" dirty="0"/>
              <a:t>Middle ground (Japan)</a:t>
            </a:r>
          </a:p>
          <a:p>
            <a:r>
              <a:rPr lang="en-US" dirty="0"/>
              <a:t>Authoritarian Japanese governments adopted capitalism, but promoted some industries and discouraged others. </a:t>
            </a:r>
          </a:p>
          <a:p>
            <a:endParaRPr lang="en-US" dirty="0"/>
          </a:p>
          <a:p>
            <a:endParaRPr lang="en-US" dirty="0"/>
          </a:p>
          <a:p>
            <a:endParaRPr lang="en-US" dirty="0"/>
          </a:p>
          <a:p>
            <a:r>
              <a:rPr lang="en-US" dirty="0"/>
              <a:t>Became one of the largest economies in the world.</a:t>
            </a:r>
          </a:p>
        </p:txBody>
      </p:sp>
      <p:pic>
        <p:nvPicPr>
          <p:cNvPr id="5" name="Picture 4"/>
          <p:cNvPicPr>
            <a:picLocks noChangeAspect="1"/>
          </p:cNvPicPr>
          <p:nvPr/>
        </p:nvPicPr>
        <p:blipFill>
          <a:blip r:embed="rId2"/>
          <a:stretch>
            <a:fillRect/>
          </a:stretch>
        </p:blipFill>
        <p:spPr>
          <a:xfrm>
            <a:off x="4141694" y="3026656"/>
            <a:ext cx="4676542" cy="2202408"/>
          </a:xfrm>
          <a:prstGeom prst="rect">
            <a:avLst/>
          </a:prstGeom>
        </p:spPr>
      </p:pic>
    </p:spTree>
    <p:extLst>
      <p:ext uri="{BB962C8B-B14F-4D97-AF65-F5344CB8AC3E}">
        <p14:creationId xmlns:p14="http://schemas.microsoft.com/office/powerpoint/2010/main" val="2986845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Japan Becomes Model</a:t>
            </a:r>
          </a:p>
        </p:txBody>
      </p:sp>
      <p:sp>
        <p:nvSpPr>
          <p:cNvPr id="3" name="Content Placeholder 2"/>
          <p:cNvSpPr>
            <a:spLocks noGrp="1"/>
          </p:cNvSpPr>
          <p:nvPr>
            <p:ph idx="1"/>
          </p:nvPr>
        </p:nvSpPr>
        <p:spPr/>
        <p:txBody>
          <a:bodyPr/>
          <a:lstStyle/>
          <a:p>
            <a:r>
              <a:rPr lang="en-US" dirty="0"/>
              <a:t>South Korea, Taiwan, and later China take after Japan’s economy. </a:t>
            </a:r>
          </a:p>
        </p:txBody>
      </p:sp>
      <p:pic>
        <p:nvPicPr>
          <p:cNvPr id="4" name="Picture 3"/>
          <p:cNvPicPr>
            <a:picLocks noChangeAspect="1"/>
          </p:cNvPicPr>
          <p:nvPr/>
        </p:nvPicPr>
        <p:blipFill>
          <a:blip r:embed="rId2"/>
          <a:stretch>
            <a:fillRect/>
          </a:stretch>
        </p:blipFill>
        <p:spPr>
          <a:xfrm>
            <a:off x="3576917" y="2677836"/>
            <a:ext cx="4991400" cy="3738732"/>
          </a:xfrm>
          <a:prstGeom prst="rect">
            <a:avLst/>
          </a:prstGeom>
        </p:spPr>
      </p:pic>
    </p:spTree>
    <p:extLst>
      <p:ext uri="{BB962C8B-B14F-4D97-AF65-F5344CB8AC3E}">
        <p14:creationId xmlns:p14="http://schemas.microsoft.com/office/powerpoint/2010/main" val="4050200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a:t>
            </a:r>
          </a:p>
        </p:txBody>
      </p:sp>
      <p:sp>
        <p:nvSpPr>
          <p:cNvPr id="3" name="Content Placeholder 2"/>
          <p:cNvSpPr>
            <a:spLocks noGrp="1"/>
          </p:cNvSpPr>
          <p:nvPr>
            <p:ph idx="1"/>
          </p:nvPr>
        </p:nvSpPr>
        <p:spPr/>
        <p:txBody>
          <a:bodyPr/>
          <a:lstStyle/>
          <a:p>
            <a:r>
              <a:rPr lang="en-US" dirty="0"/>
              <a:t>Read Stories </a:t>
            </a:r>
          </a:p>
          <a:p>
            <a:r>
              <a:rPr lang="en-US" dirty="0"/>
              <a:t>Answer Questions</a:t>
            </a:r>
          </a:p>
        </p:txBody>
      </p:sp>
    </p:spTree>
    <p:extLst>
      <p:ext uri="{BB962C8B-B14F-4D97-AF65-F5344CB8AC3E}">
        <p14:creationId xmlns:p14="http://schemas.microsoft.com/office/powerpoint/2010/main" val="1444696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176. Anticipatory Set</a:t>
            </a:r>
          </a:p>
        </p:txBody>
      </p:sp>
      <p:sp>
        <p:nvSpPr>
          <p:cNvPr id="3" name="Content Placeholder 2"/>
          <p:cNvSpPr>
            <a:spLocks noGrp="1"/>
          </p:cNvSpPr>
          <p:nvPr>
            <p:ph idx="1"/>
          </p:nvPr>
        </p:nvSpPr>
        <p:spPr/>
        <p:txBody>
          <a:bodyPr/>
          <a:lstStyle/>
          <a:p>
            <a:r>
              <a:rPr lang="en-US" dirty="0"/>
              <a:t>How much money do you spend each month on fun? (New video games, movies, out to eat, gas!, shopping)</a:t>
            </a:r>
          </a:p>
          <a:p>
            <a:endParaRPr lang="en-US" dirty="0"/>
          </a:p>
          <a:p>
            <a:endParaRPr lang="en-US" dirty="0"/>
          </a:p>
        </p:txBody>
      </p:sp>
      <p:pic>
        <p:nvPicPr>
          <p:cNvPr id="4" name="Picture 3"/>
          <p:cNvPicPr>
            <a:picLocks noChangeAspect="1"/>
          </p:cNvPicPr>
          <p:nvPr/>
        </p:nvPicPr>
        <p:blipFill>
          <a:blip r:embed="rId2"/>
          <a:stretch>
            <a:fillRect/>
          </a:stretch>
        </p:blipFill>
        <p:spPr>
          <a:xfrm>
            <a:off x="5387041" y="3977481"/>
            <a:ext cx="3124200" cy="2603500"/>
          </a:xfrm>
          <a:prstGeom prst="rect">
            <a:avLst/>
          </a:prstGeom>
        </p:spPr>
      </p:pic>
      <p:pic>
        <p:nvPicPr>
          <p:cNvPr id="6" name="Picture 5"/>
          <p:cNvPicPr>
            <a:picLocks noChangeAspect="1"/>
          </p:cNvPicPr>
          <p:nvPr/>
        </p:nvPicPr>
        <p:blipFill>
          <a:blip r:embed="rId3"/>
          <a:stretch>
            <a:fillRect/>
          </a:stretch>
        </p:blipFill>
        <p:spPr>
          <a:xfrm>
            <a:off x="295835" y="2900829"/>
            <a:ext cx="4582878" cy="3432735"/>
          </a:xfrm>
          <a:prstGeom prst="rect">
            <a:avLst/>
          </a:prstGeom>
        </p:spPr>
      </p:pic>
    </p:spTree>
    <p:extLst>
      <p:ext uri="{BB962C8B-B14F-4D97-AF65-F5344CB8AC3E}">
        <p14:creationId xmlns:p14="http://schemas.microsoft.com/office/powerpoint/2010/main" val="1529759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a:t>
            </a:r>
          </a:p>
        </p:txBody>
      </p:sp>
      <p:sp>
        <p:nvSpPr>
          <p:cNvPr id="3" name="Content Placeholder 2"/>
          <p:cNvSpPr>
            <a:spLocks noGrp="1"/>
          </p:cNvSpPr>
          <p:nvPr>
            <p:ph idx="1"/>
          </p:nvPr>
        </p:nvSpPr>
        <p:spPr/>
        <p:txBody>
          <a:bodyPr/>
          <a:lstStyle/>
          <a:p>
            <a:r>
              <a:rPr lang="en-US" dirty="0"/>
              <a:t>If your parents were going to put you on a budget for this month and you could only spend $30 on fun things what would you spend it on?</a:t>
            </a:r>
          </a:p>
          <a:p>
            <a:endParaRPr lang="en-US" dirty="0"/>
          </a:p>
        </p:txBody>
      </p:sp>
      <p:pic>
        <p:nvPicPr>
          <p:cNvPr id="4" name="Picture 3"/>
          <p:cNvPicPr>
            <a:picLocks noChangeAspect="1"/>
          </p:cNvPicPr>
          <p:nvPr/>
        </p:nvPicPr>
        <p:blipFill>
          <a:blip r:embed="rId2"/>
          <a:stretch>
            <a:fillRect/>
          </a:stretch>
        </p:blipFill>
        <p:spPr>
          <a:xfrm>
            <a:off x="5709771" y="3647141"/>
            <a:ext cx="3073400" cy="2641600"/>
          </a:xfrm>
          <a:prstGeom prst="rect">
            <a:avLst/>
          </a:prstGeom>
        </p:spPr>
      </p:pic>
      <p:pic>
        <p:nvPicPr>
          <p:cNvPr id="5" name="Picture 4"/>
          <p:cNvPicPr>
            <a:picLocks noChangeAspect="1"/>
          </p:cNvPicPr>
          <p:nvPr/>
        </p:nvPicPr>
        <p:blipFill>
          <a:blip r:embed="rId3"/>
          <a:stretch>
            <a:fillRect/>
          </a:stretch>
        </p:blipFill>
        <p:spPr>
          <a:xfrm>
            <a:off x="283226" y="3429000"/>
            <a:ext cx="5130740" cy="2205318"/>
          </a:xfrm>
          <a:prstGeom prst="rect">
            <a:avLst/>
          </a:prstGeom>
        </p:spPr>
      </p:pic>
    </p:spTree>
    <p:extLst>
      <p:ext uri="{BB962C8B-B14F-4D97-AF65-F5344CB8AC3E}">
        <p14:creationId xmlns:p14="http://schemas.microsoft.com/office/powerpoint/2010/main" val="2541301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Poverty Stats</a:t>
            </a:r>
          </a:p>
        </p:txBody>
      </p:sp>
      <p:sp>
        <p:nvSpPr>
          <p:cNvPr id="3" name="Content Placeholder 2"/>
          <p:cNvSpPr>
            <a:spLocks noGrp="1"/>
          </p:cNvSpPr>
          <p:nvPr>
            <p:ph idx="1"/>
          </p:nvPr>
        </p:nvSpPr>
        <p:spPr>
          <a:xfrm>
            <a:off x="779462" y="1828800"/>
            <a:ext cx="7994159" cy="4887277"/>
          </a:xfrm>
        </p:spPr>
        <p:txBody>
          <a:bodyPr>
            <a:normAutofit/>
          </a:bodyPr>
          <a:lstStyle/>
          <a:p>
            <a:r>
              <a:rPr lang="en-US" b="1" dirty="0"/>
              <a:t>The Global Picture: </a:t>
            </a:r>
            <a:endParaRPr lang="en-US" dirty="0"/>
          </a:p>
          <a:p>
            <a:pPr marL="0" indent="0">
              <a:buNone/>
            </a:pPr>
            <a:r>
              <a:rPr lang="en-US" dirty="0"/>
              <a:t>• One-third of deaths—some 18 million people a year or 50,000 a day—are due to poverty-related causes. </a:t>
            </a:r>
          </a:p>
        </p:txBody>
      </p:sp>
      <p:pic>
        <p:nvPicPr>
          <p:cNvPr id="4" name="Picture 3"/>
          <p:cNvPicPr>
            <a:picLocks noChangeAspect="1"/>
          </p:cNvPicPr>
          <p:nvPr/>
        </p:nvPicPr>
        <p:blipFill>
          <a:blip r:embed="rId2"/>
          <a:stretch>
            <a:fillRect/>
          </a:stretch>
        </p:blipFill>
        <p:spPr>
          <a:xfrm>
            <a:off x="2766357" y="3550770"/>
            <a:ext cx="4501411" cy="2957606"/>
          </a:xfrm>
          <a:prstGeom prst="rect">
            <a:avLst/>
          </a:prstGeom>
        </p:spPr>
      </p:pic>
    </p:spTree>
    <p:extLst>
      <p:ext uri="{BB962C8B-B14F-4D97-AF65-F5344CB8AC3E}">
        <p14:creationId xmlns:p14="http://schemas.microsoft.com/office/powerpoint/2010/main" val="2602175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dirty="0"/>
              <a:t>• 600 million of the world’s children live in absolute poverty. </a:t>
            </a:r>
          </a:p>
          <a:p>
            <a:endParaRPr lang="en-US" dirty="0"/>
          </a:p>
        </p:txBody>
      </p:sp>
      <p:pic>
        <p:nvPicPr>
          <p:cNvPr id="5" name="Picture 4"/>
          <p:cNvPicPr>
            <a:picLocks noChangeAspect="1"/>
          </p:cNvPicPr>
          <p:nvPr/>
        </p:nvPicPr>
        <p:blipFill>
          <a:blip r:embed="rId2"/>
          <a:stretch>
            <a:fillRect/>
          </a:stretch>
        </p:blipFill>
        <p:spPr>
          <a:xfrm>
            <a:off x="2739464" y="2776537"/>
            <a:ext cx="5098057" cy="3349626"/>
          </a:xfrm>
          <a:prstGeom prst="rect">
            <a:avLst/>
          </a:prstGeom>
        </p:spPr>
      </p:pic>
    </p:spTree>
    <p:extLst>
      <p:ext uri="{BB962C8B-B14F-4D97-AF65-F5344CB8AC3E}">
        <p14:creationId xmlns:p14="http://schemas.microsoft.com/office/powerpoint/2010/main" val="1362195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3054" y="1057836"/>
            <a:ext cx="45719" cy="1283167"/>
          </a:xfrm>
        </p:spPr>
        <p:txBody>
          <a:bodyPr/>
          <a:lstStyle/>
          <a:p>
            <a:endParaRPr lang="en-US" dirty="0"/>
          </a:p>
        </p:txBody>
      </p:sp>
      <p:sp>
        <p:nvSpPr>
          <p:cNvPr id="3" name="Content Placeholder 2"/>
          <p:cNvSpPr>
            <a:spLocks noGrp="1"/>
          </p:cNvSpPr>
          <p:nvPr>
            <p:ph idx="1"/>
          </p:nvPr>
        </p:nvSpPr>
        <p:spPr>
          <a:xfrm>
            <a:off x="779463" y="1398494"/>
            <a:ext cx="7583488" cy="4727669"/>
          </a:xfrm>
        </p:spPr>
        <p:txBody>
          <a:bodyPr>
            <a:normAutofit/>
          </a:bodyPr>
          <a:lstStyle/>
          <a:p>
            <a:pPr marL="0" indent="0">
              <a:buNone/>
            </a:pPr>
            <a:r>
              <a:rPr lang="en-US" dirty="0"/>
              <a:t>• Every year, almost 11 million children die before their fifth birthday. That’s 30,000 children a day. Most of these children live in developing countries and die from a disease or a combination of diseases that could be prevented or treated if the means were there. Sometimes, the cause is as simple as the lack of antibiotics for treating pneumonia or oral rehydration salts for diarrhea. Malnutrition contributes to over half of these deaths. </a:t>
            </a:r>
          </a:p>
          <a:p>
            <a:endParaRPr lang="en-US" dirty="0"/>
          </a:p>
        </p:txBody>
      </p:sp>
      <p:pic>
        <p:nvPicPr>
          <p:cNvPr id="4" name="Picture 3"/>
          <p:cNvPicPr>
            <a:picLocks noChangeAspect="1"/>
          </p:cNvPicPr>
          <p:nvPr/>
        </p:nvPicPr>
        <p:blipFill>
          <a:blip r:embed="rId2"/>
          <a:stretch>
            <a:fillRect/>
          </a:stretch>
        </p:blipFill>
        <p:spPr>
          <a:xfrm>
            <a:off x="4895851" y="4546600"/>
            <a:ext cx="3467100" cy="2349500"/>
          </a:xfrm>
          <a:prstGeom prst="rect">
            <a:avLst/>
          </a:prstGeom>
        </p:spPr>
      </p:pic>
      <p:pic>
        <p:nvPicPr>
          <p:cNvPr id="5" name="Picture 4"/>
          <p:cNvPicPr>
            <a:picLocks noChangeAspect="1"/>
          </p:cNvPicPr>
          <p:nvPr/>
        </p:nvPicPr>
        <p:blipFill>
          <a:blip r:embed="rId3"/>
          <a:stretch>
            <a:fillRect/>
          </a:stretch>
        </p:blipFill>
        <p:spPr>
          <a:xfrm>
            <a:off x="779463" y="4546600"/>
            <a:ext cx="3517900" cy="2311400"/>
          </a:xfrm>
          <a:prstGeom prst="rect">
            <a:avLst/>
          </a:prstGeom>
        </p:spPr>
      </p:pic>
    </p:spTree>
    <p:extLst>
      <p:ext uri="{BB962C8B-B14F-4D97-AF65-F5344CB8AC3E}">
        <p14:creationId xmlns:p14="http://schemas.microsoft.com/office/powerpoint/2010/main" val="2075855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Gap getting wider</a:t>
            </a:r>
          </a:p>
        </p:txBody>
      </p:sp>
      <p:sp>
        <p:nvSpPr>
          <p:cNvPr id="3" name="Content Placeholder 2"/>
          <p:cNvSpPr>
            <a:spLocks noGrp="1"/>
          </p:cNvSpPr>
          <p:nvPr>
            <p:ph idx="1"/>
          </p:nvPr>
        </p:nvSpPr>
        <p:spPr/>
        <p:txBody>
          <a:bodyPr>
            <a:normAutofit/>
          </a:bodyPr>
          <a:lstStyle/>
          <a:p>
            <a:r>
              <a:rPr lang="en-US" sz="3200" dirty="0"/>
              <a:t>Gap between rich and poor widening</a:t>
            </a:r>
          </a:p>
        </p:txBody>
      </p:sp>
      <p:pic>
        <p:nvPicPr>
          <p:cNvPr id="4" name="Picture 3"/>
          <p:cNvPicPr>
            <a:picLocks noChangeAspect="1"/>
          </p:cNvPicPr>
          <p:nvPr/>
        </p:nvPicPr>
        <p:blipFill>
          <a:blip r:embed="rId2"/>
          <a:stretch>
            <a:fillRect/>
          </a:stretch>
        </p:blipFill>
        <p:spPr>
          <a:xfrm>
            <a:off x="2182053" y="2958354"/>
            <a:ext cx="4454110" cy="3281082"/>
          </a:xfrm>
          <a:prstGeom prst="rect">
            <a:avLst/>
          </a:prstGeom>
        </p:spPr>
      </p:pic>
    </p:spTree>
    <p:extLst>
      <p:ext uri="{BB962C8B-B14F-4D97-AF65-F5344CB8AC3E}">
        <p14:creationId xmlns:p14="http://schemas.microsoft.com/office/powerpoint/2010/main" val="1856925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a:t>
            </a:r>
          </a:p>
        </p:txBody>
      </p:sp>
      <p:sp>
        <p:nvSpPr>
          <p:cNvPr id="3" name="Content Placeholder 2"/>
          <p:cNvSpPr>
            <a:spLocks noGrp="1"/>
          </p:cNvSpPr>
          <p:nvPr>
            <p:ph idx="1"/>
          </p:nvPr>
        </p:nvSpPr>
        <p:spPr/>
        <p:txBody>
          <a:bodyPr>
            <a:normAutofit/>
          </a:bodyPr>
          <a:lstStyle/>
          <a:p>
            <a:r>
              <a:rPr lang="en-US" sz="3200" dirty="0"/>
              <a:t>Set goal to eradicate extreme poverty by 2025.</a:t>
            </a:r>
          </a:p>
        </p:txBody>
      </p:sp>
      <p:pic>
        <p:nvPicPr>
          <p:cNvPr id="4" name="Picture 3"/>
          <p:cNvPicPr>
            <a:picLocks noChangeAspect="1"/>
          </p:cNvPicPr>
          <p:nvPr/>
        </p:nvPicPr>
        <p:blipFill>
          <a:blip r:embed="rId2"/>
          <a:stretch>
            <a:fillRect/>
          </a:stretch>
        </p:blipFill>
        <p:spPr>
          <a:xfrm>
            <a:off x="2260600" y="4002527"/>
            <a:ext cx="4610100" cy="1765300"/>
          </a:xfrm>
          <a:prstGeom prst="rect">
            <a:avLst/>
          </a:prstGeom>
        </p:spPr>
      </p:pic>
    </p:spTree>
    <p:extLst>
      <p:ext uri="{BB962C8B-B14F-4D97-AF65-F5344CB8AC3E}">
        <p14:creationId xmlns:p14="http://schemas.microsoft.com/office/powerpoint/2010/main" val="36974266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Precedent.thmx</Template>
  <TotalTime>2538</TotalTime>
  <Words>435</Words>
  <Application>Microsoft Macintosh PowerPoint</Application>
  <PresentationFormat>On-screen Show (4:3)</PresentationFormat>
  <Paragraphs>62</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Calisto MT</vt:lpstr>
      <vt:lpstr>Perpetua Titling MT</vt:lpstr>
      <vt:lpstr>Precedent</vt:lpstr>
      <vt:lpstr>Agenda</vt:lpstr>
      <vt:lpstr>Objectives</vt:lpstr>
      <vt:lpstr>176. Anticipatory Set</vt:lpstr>
      <vt:lpstr>Continued</vt:lpstr>
      <vt:lpstr>Poverty Stats</vt:lpstr>
      <vt:lpstr>PowerPoint Presentation</vt:lpstr>
      <vt:lpstr>PowerPoint Presentation</vt:lpstr>
      <vt:lpstr>Gap getting wider</vt:lpstr>
      <vt:lpstr>U.N.</vt:lpstr>
      <vt:lpstr>Why Helping is Good</vt:lpstr>
      <vt:lpstr>...</vt:lpstr>
      <vt:lpstr>Read it…</vt:lpstr>
      <vt:lpstr>Anticipatory Set</vt:lpstr>
      <vt:lpstr>177. Third World Economic Development</vt:lpstr>
      <vt:lpstr>MAP</vt:lpstr>
      <vt:lpstr>Who is poorest?</vt:lpstr>
      <vt:lpstr>Economy?</vt:lpstr>
      <vt:lpstr>PowerPoint Presentation</vt:lpstr>
      <vt:lpstr>Opposite</vt:lpstr>
      <vt:lpstr>Third Model</vt:lpstr>
      <vt:lpstr>Japan Becomes Model</vt:lpstr>
      <vt:lpstr>Assignment</vt:lpstr>
    </vt:vector>
  </TitlesOfParts>
  <Company>NCSD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dc:title>
  <dc:creator>Joel Allen</dc:creator>
  <cp:lastModifiedBy>Mike Maxwell</cp:lastModifiedBy>
  <cp:revision>21</cp:revision>
  <dcterms:created xsi:type="dcterms:W3CDTF">2013-04-22T13:05:41Z</dcterms:created>
  <dcterms:modified xsi:type="dcterms:W3CDTF">2019-06-29T13:40:36Z</dcterms:modified>
</cp:coreProperties>
</file>