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280" r:id="rId3"/>
    <p:sldId id="279" r:id="rId4"/>
    <p:sldId id="258" r:id="rId5"/>
    <p:sldId id="261" r:id="rId6"/>
    <p:sldId id="262" r:id="rId7"/>
    <p:sldId id="263" r:id="rId8"/>
    <p:sldId id="264" r:id="rId9"/>
    <p:sldId id="265" r:id="rId10"/>
    <p:sldId id="266" r:id="rId11"/>
    <p:sldId id="267" r:id="rId12"/>
    <p:sldId id="268" r:id="rId13"/>
    <p:sldId id="269" r:id="rId14"/>
    <p:sldId id="270" r:id="rId15"/>
    <p:sldId id="271" r:id="rId16"/>
    <p:sldId id="273" r:id="rId17"/>
    <p:sldId id="275"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9"/>
  </p:normalViewPr>
  <p:slideViewPr>
    <p:cSldViewPr snapToGrid="0" snapToObjects="1">
      <p:cViewPr varScale="1">
        <p:scale>
          <a:sx n="95" d="100"/>
          <a:sy n="95" d="100"/>
        </p:scale>
        <p:origin x="158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A82E2CD-7CDF-204E-BECE-B95C94750B1C}" type="datetimeFigureOut">
              <a:rPr lang="en-US" smtClean="0"/>
              <a:t>6/28/19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B46294-2E28-704E-89E3-7A5E85360083}" type="slidenum">
              <a:rPr lang="en-US" smtClean="0"/>
              <a:t>‹#›</a:t>
            </a:fld>
            <a:endParaRPr lang="en-US"/>
          </a:p>
        </p:txBody>
      </p:sp>
    </p:spTree>
    <p:extLst>
      <p:ext uri="{BB962C8B-B14F-4D97-AF65-F5344CB8AC3E}">
        <p14:creationId xmlns:p14="http://schemas.microsoft.com/office/powerpoint/2010/main" val="19409393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Read </a:t>
            </a:r>
            <a:r>
              <a:rPr lang="en-US"/>
              <a:t>and highlight</a:t>
            </a:r>
          </a:p>
        </p:txBody>
      </p:sp>
      <p:sp>
        <p:nvSpPr>
          <p:cNvPr id="4" name="Slide Number Placeholder 3"/>
          <p:cNvSpPr>
            <a:spLocks noGrp="1"/>
          </p:cNvSpPr>
          <p:nvPr>
            <p:ph type="sldNum" sz="quarter" idx="10"/>
          </p:nvPr>
        </p:nvSpPr>
        <p:spPr/>
        <p:txBody>
          <a:bodyPr/>
          <a:lstStyle/>
          <a:p>
            <a:fld id="{EDB46294-2E28-704E-89E3-7A5E85360083}" type="slidenum">
              <a:rPr lang="en-US" smtClean="0"/>
              <a:t>5</a:t>
            </a:fld>
            <a:endParaRPr lang="en-US"/>
          </a:p>
        </p:txBody>
      </p:sp>
    </p:spTree>
    <p:extLst>
      <p:ext uri="{BB962C8B-B14F-4D97-AF65-F5344CB8AC3E}">
        <p14:creationId xmlns:p14="http://schemas.microsoft.com/office/powerpoint/2010/main" val="35203617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020199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949498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27941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2759333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BFECD78-3C8E-49F2-8FAB-59489D168ABB}" type="datetimeFigureOut">
              <a:rPr lang="en-US" smtClean="0"/>
              <a:t>6/28/19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7989526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BFECD78-3C8E-49F2-8FAB-59489D168ABB}"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034301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BFECD78-3C8E-49F2-8FAB-59489D168ABB}" type="datetimeFigureOut">
              <a:rPr lang="en-US" smtClean="0"/>
              <a:t>6/28/19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4179409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BFECD78-3C8E-49F2-8FAB-59489D168ABB}" type="datetimeFigureOut">
              <a:rPr lang="en-US" smtClean="0"/>
              <a:t>6/28/19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65606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BFECD78-3C8E-49F2-8FAB-59489D168ABB}" type="datetimeFigureOut">
              <a:rPr lang="en-US" smtClean="0"/>
              <a:t>6/28/19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12491287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27301161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BFECD78-3C8E-49F2-8FAB-59489D168ABB}" type="datetimeFigureOut">
              <a:rPr lang="en-US" smtClean="0"/>
              <a:t>6/28/19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B56013-B943-42BA-886F-6F9D4EB85E9D}" type="slidenum">
              <a:rPr lang="en-US" smtClean="0"/>
              <a:t>‹#›</a:t>
            </a:fld>
            <a:endParaRPr lang="en-US"/>
          </a:p>
        </p:txBody>
      </p:sp>
    </p:spTree>
    <p:extLst>
      <p:ext uri="{BB962C8B-B14F-4D97-AF65-F5344CB8AC3E}">
        <p14:creationId xmlns:p14="http://schemas.microsoft.com/office/powerpoint/2010/main" val="506574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FECD78-3C8E-49F2-8FAB-59489D168ABB}" type="datetimeFigureOut">
              <a:rPr lang="en-US" smtClean="0"/>
              <a:t>6/28/19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56013-B943-42BA-886F-6F9D4EB85E9D}" type="slidenum">
              <a:rPr lang="en-US" smtClean="0"/>
              <a:t>‹#›</a:t>
            </a:fld>
            <a:endParaRPr lang="en-US"/>
          </a:p>
        </p:txBody>
      </p:sp>
    </p:spTree>
    <p:extLst>
      <p:ext uri="{BB962C8B-B14F-4D97-AF65-F5344CB8AC3E}">
        <p14:creationId xmlns:p14="http://schemas.microsoft.com/office/powerpoint/2010/main" val="2557711237"/>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Agenda</a:t>
            </a:r>
          </a:p>
        </p:txBody>
      </p:sp>
      <p:sp>
        <p:nvSpPr>
          <p:cNvPr id="3" name="Content Placeholder 2"/>
          <p:cNvSpPr>
            <a:spLocks noGrp="1"/>
          </p:cNvSpPr>
          <p:nvPr>
            <p:ph idx="1"/>
          </p:nvPr>
        </p:nvSpPr>
        <p:spPr/>
        <p:txBody>
          <a:bodyPr/>
          <a:lstStyle/>
          <a:p>
            <a:r>
              <a:rPr lang="en-US" dirty="0"/>
              <a:t>Objectives</a:t>
            </a:r>
          </a:p>
          <a:p>
            <a:r>
              <a:rPr lang="en-US" dirty="0"/>
              <a:t>Map locations for new unit</a:t>
            </a:r>
          </a:p>
          <a:p>
            <a:r>
              <a:rPr lang="en-US" dirty="0"/>
              <a:t>Independence Movements</a:t>
            </a:r>
          </a:p>
          <a:p>
            <a:pPr lvl="1"/>
            <a:r>
              <a:rPr lang="en-US" dirty="0"/>
              <a:t>Notes</a:t>
            </a:r>
          </a:p>
          <a:p>
            <a:r>
              <a:rPr lang="en-US" dirty="0"/>
              <a:t>Gandhi</a:t>
            </a:r>
          </a:p>
          <a:p>
            <a:pPr lvl="1"/>
            <a:r>
              <a:rPr lang="en-US" dirty="0"/>
              <a:t>Notes</a:t>
            </a:r>
          </a:p>
          <a:p>
            <a:pPr lvl="1"/>
            <a:r>
              <a:rPr lang="en-US" dirty="0"/>
              <a:t>Video </a:t>
            </a:r>
          </a:p>
          <a:p>
            <a:endParaRPr lang="en-US" dirty="0"/>
          </a:p>
        </p:txBody>
      </p:sp>
      <p:pic>
        <p:nvPicPr>
          <p:cNvPr id="4" name="Picture 3"/>
          <p:cNvPicPr>
            <a:picLocks noChangeAspect="1"/>
          </p:cNvPicPr>
          <p:nvPr/>
        </p:nvPicPr>
        <p:blipFill>
          <a:blip r:embed="rId2"/>
          <a:stretch>
            <a:fillRect/>
          </a:stretch>
        </p:blipFill>
        <p:spPr>
          <a:xfrm>
            <a:off x="4020671" y="3508740"/>
            <a:ext cx="4222375" cy="3162705"/>
          </a:xfrm>
          <a:prstGeom prst="rect">
            <a:avLst/>
          </a:prstGeom>
        </p:spPr>
      </p:pic>
    </p:spTree>
    <p:extLst>
      <p:ext uri="{BB962C8B-B14F-4D97-AF65-F5344CB8AC3E}">
        <p14:creationId xmlns:p14="http://schemas.microsoft.com/office/powerpoint/2010/main" val="14406832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War</a:t>
            </a:r>
          </a:p>
        </p:txBody>
      </p:sp>
      <p:sp>
        <p:nvSpPr>
          <p:cNvPr id="3" name="Content Placeholder 2"/>
          <p:cNvSpPr>
            <a:spLocks noGrp="1"/>
          </p:cNvSpPr>
          <p:nvPr>
            <p:ph idx="1"/>
          </p:nvPr>
        </p:nvSpPr>
        <p:spPr/>
        <p:txBody>
          <a:bodyPr/>
          <a:lstStyle/>
          <a:p>
            <a:r>
              <a:rPr lang="en-US" dirty="0"/>
              <a:t>After the horrors of Hitler and Nazis, racist ideas no longer acceptable.</a:t>
            </a:r>
          </a:p>
          <a:p>
            <a:endParaRPr lang="en-US" dirty="0"/>
          </a:p>
          <a:p>
            <a:r>
              <a:rPr lang="en-US" dirty="0"/>
              <a:t>Western powers let colonies slip away.</a:t>
            </a:r>
          </a:p>
        </p:txBody>
      </p:sp>
      <p:pic>
        <p:nvPicPr>
          <p:cNvPr id="5" name="Picture 4"/>
          <p:cNvPicPr>
            <a:picLocks noChangeAspect="1"/>
          </p:cNvPicPr>
          <p:nvPr/>
        </p:nvPicPr>
        <p:blipFill>
          <a:blip r:embed="rId2"/>
          <a:stretch>
            <a:fillRect/>
          </a:stretch>
        </p:blipFill>
        <p:spPr>
          <a:xfrm>
            <a:off x="4264464" y="3984625"/>
            <a:ext cx="3905206" cy="2598737"/>
          </a:xfrm>
          <a:prstGeom prst="rect">
            <a:avLst/>
          </a:prstGeom>
        </p:spPr>
      </p:pic>
    </p:spTree>
    <p:extLst>
      <p:ext uri="{BB962C8B-B14F-4D97-AF65-F5344CB8AC3E}">
        <p14:creationId xmlns:p14="http://schemas.microsoft.com/office/powerpoint/2010/main" val="10283631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a:t>
            </a:r>
          </a:p>
        </p:txBody>
      </p:sp>
      <p:sp>
        <p:nvSpPr>
          <p:cNvPr id="3" name="Content Placeholder 2"/>
          <p:cNvSpPr>
            <a:spLocks noGrp="1"/>
          </p:cNvSpPr>
          <p:nvPr>
            <p:ph idx="1"/>
          </p:nvPr>
        </p:nvSpPr>
        <p:spPr/>
        <p:txBody>
          <a:bodyPr/>
          <a:lstStyle/>
          <a:p>
            <a:r>
              <a:rPr lang="en-US" dirty="0"/>
              <a:t>Some had to fight for independence.</a:t>
            </a:r>
          </a:p>
          <a:p>
            <a:r>
              <a:rPr lang="en-US" dirty="0"/>
              <a:t>Others won freedom peacefully.</a:t>
            </a:r>
          </a:p>
        </p:txBody>
      </p:sp>
      <p:pic>
        <p:nvPicPr>
          <p:cNvPr id="4" name="Picture 3"/>
          <p:cNvPicPr>
            <a:picLocks noChangeAspect="1"/>
          </p:cNvPicPr>
          <p:nvPr/>
        </p:nvPicPr>
        <p:blipFill>
          <a:blip r:embed="rId2"/>
          <a:stretch>
            <a:fillRect/>
          </a:stretch>
        </p:blipFill>
        <p:spPr>
          <a:xfrm>
            <a:off x="833718" y="3367397"/>
            <a:ext cx="3949786" cy="2985304"/>
          </a:xfrm>
          <a:prstGeom prst="rect">
            <a:avLst/>
          </a:prstGeom>
        </p:spPr>
      </p:pic>
      <p:pic>
        <p:nvPicPr>
          <p:cNvPr id="5" name="Picture 4"/>
          <p:cNvPicPr>
            <a:picLocks noChangeAspect="1"/>
          </p:cNvPicPr>
          <p:nvPr/>
        </p:nvPicPr>
        <p:blipFill>
          <a:blip r:embed="rId3"/>
          <a:stretch>
            <a:fillRect/>
          </a:stretch>
        </p:blipFill>
        <p:spPr>
          <a:xfrm>
            <a:off x="5160022" y="3328502"/>
            <a:ext cx="3348031" cy="3063093"/>
          </a:xfrm>
          <a:prstGeom prst="rect">
            <a:avLst/>
          </a:prstGeom>
        </p:spPr>
      </p:pic>
    </p:spTree>
    <p:extLst>
      <p:ext uri="{BB962C8B-B14F-4D97-AF65-F5344CB8AC3E}">
        <p14:creationId xmlns:p14="http://schemas.microsoft.com/office/powerpoint/2010/main" val="41632755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Post WWII</a:t>
            </a:r>
          </a:p>
        </p:txBody>
      </p:sp>
      <p:sp>
        <p:nvSpPr>
          <p:cNvPr id="3" name="Content Placeholder 2"/>
          <p:cNvSpPr>
            <a:spLocks noGrp="1"/>
          </p:cNvSpPr>
          <p:nvPr>
            <p:ph idx="1"/>
          </p:nvPr>
        </p:nvSpPr>
        <p:spPr/>
        <p:txBody>
          <a:bodyPr/>
          <a:lstStyle/>
          <a:p>
            <a:r>
              <a:rPr lang="en-US" dirty="0"/>
              <a:t>Within 15 years, most colonies were free!</a:t>
            </a:r>
          </a:p>
        </p:txBody>
      </p:sp>
      <p:pic>
        <p:nvPicPr>
          <p:cNvPr id="4" name="Picture 3"/>
          <p:cNvPicPr>
            <a:picLocks noChangeAspect="1"/>
          </p:cNvPicPr>
          <p:nvPr/>
        </p:nvPicPr>
        <p:blipFill>
          <a:blip r:embed="rId2"/>
          <a:stretch>
            <a:fillRect/>
          </a:stretch>
        </p:blipFill>
        <p:spPr>
          <a:xfrm>
            <a:off x="879288" y="2793999"/>
            <a:ext cx="4459194" cy="3340091"/>
          </a:xfrm>
          <a:prstGeom prst="rect">
            <a:avLst/>
          </a:prstGeom>
        </p:spPr>
      </p:pic>
    </p:spTree>
    <p:extLst>
      <p:ext uri="{BB962C8B-B14F-4D97-AF65-F5344CB8AC3E}">
        <p14:creationId xmlns:p14="http://schemas.microsoft.com/office/powerpoint/2010/main" val="26659326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162. Gandhi</a:t>
            </a:r>
          </a:p>
        </p:txBody>
      </p:sp>
      <p:sp>
        <p:nvSpPr>
          <p:cNvPr id="3" name="Content Placeholder 2"/>
          <p:cNvSpPr>
            <a:spLocks noGrp="1"/>
          </p:cNvSpPr>
          <p:nvPr>
            <p:ph idx="1"/>
          </p:nvPr>
        </p:nvSpPr>
        <p:spPr/>
        <p:txBody>
          <a:bodyPr/>
          <a:lstStyle/>
          <a:p>
            <a:r>
              <a:rPr lang="en-US" dirty="0"/>
              <a:t>British had ruled India since 1800s</a:t>
            </a:r>
          </a:p>
          <a:p>
            <a:r>
              <a:rPr lang="en-US" dirty="0"/>
              <a:t>They were very oppressive.</a:t>
            </a:r>
          </a:p>
        </p:txBody>
      </p:sp>
      <p:pic>
        <p:nvPicPr>
          <p:cNvPr id="4" name="Picture 3"/>
          <p:cNvPicPr>
            <a:picLocks noChangeAspect="1"/>
          </p:cNvPicPr>
          <p:nvPr/>
        </p:nvPicPr>
        <p:blipFill>
          <a:blip r:embed="rId2"/>
          <a:stretch>
            <a:fillRect/>
          </a:stretch>
        </p:blipFill>
        <p:spPr>
          <a:xfrm>
            <a:off x="1048870" y="2952656"/>
            <a:ext cx="3523130" cy="3523130"/>
          </a:xfrm>
          <a:prstGeom prst="rect">
            <a:avLst/>
          </a:prstGeom>
        </p:spPr>
      </p:pic>
    </p:spTree>
    <p:extLst>
      <p:ext uri="{BB962C8B-B14F-4D97-AF65-F5344CB8AC3E}">
        <p14:creationId xmlns:p14="http://schemas.microsoft.com/office/powerpoint/2010/main" val="33234693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Gandhi</a:t>
            </a:r>
          </a:p>
        </p:txBody>
      </p:sp>
      <p:sp>
        <p:nvSpPr>
          <p:cNvPr id="3" name="Content Placeholder 2"/>
          <p:cNvSpPr>
            <a:spLocks noGrp="1"/>
          </p:cNvSpPr>
          <p:nvPr>
            <p:ph idx="1"/>
          </p:nvPr>
        </p:nvSpPr>
        <p:spPr/>
        <p:txBody>
          <a:bodyPr/>
          <a:lstStyle/>
          <a:p>
            <a:r>
              <a:rPr lang="en-US" dirty="0"/>
              <a:t>Fought this oppression with NONVIOLENCE</a:t>
            </a:r>
          </a:p>
          <a:p>
            <a:r>
              <a:rPr lang="en-US" dirty="0"/>
              <a:t>He and his followers adopted civil disobedience.</a:t>
            </a:r>
          </a:p>
        </p:txBody>
      </p:sp>
      <p:pic>
        <p:nvPicPr>
          <p:cNvPr id="4" name="Picture 3"/>
          <p:cNvPicPr>
            <a:picLocks noChangeAspect="1"/>
          </p:cNvPicPr>
          <p:nvPr/>
        </p:nvPicPr>
        <p:blipFill>
          <a:blip r:embed="rId2"/>
          <a:stretch>
            <a:fillRect/>
          </a:stretch>
        </p:blipFill>
        <p:spPr>
          <a:xfrm>
            <a:off x="3436758" y="2928334"/>
            <a:ext cx="5250042" cy="3493664"/>
          </a:xfrm>
          <a:prstGeom prst="rect">
            <a:avLst/>
          </a:prstGeom>
        </p:spPr>
      </p:pic>
    </p:spTree>
    <p:extLst>
      <p:ext uri="{BB962C8B-B14F-4D97-AF65-F5344CB8AC3E}">
        <p14:creationId xmlns:p14="http://schemas.microsoft.com/office/powerpoint/2010/main" val="18484387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a:p>
            <a:r>
              <a:rPr lang="en-US" dirty="0"/>
              <a:t>they disobeyed unfair British laws, endured police beatings, and went to prison</a:t>
            </a:r>
          </a:p>
          <a:p>
            <a:endParaRPr lang="en-US" dirty="0"/>
          </a:p>
          <a:p>
            <a:r>
              <a:rPr lang="en-US" dirty="0"/>
              <a:t> Showed the world how unjust the British were</a:t>
            </a:r>
          </a:p>
        </p:txBody>
      </p:sp>
    </p:spTree>
    <p:extLst>
      <p:ext uri="{BB962C8B-B14F-4D97-AF65-F5344CB8AC3E}">
        <p14:creationId xmlns:p14="http://schemas.microsoft.com/office/powerpoint/2010/main" val="7912677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Popularity?</a:t>
            </a:r>
          </a:p>
        </p:txBody>
      </p:sp>
      <p:sp>
        <p:nvSpPr>
          <p:cNvPr id="3" name="Content Placeholder 2"/>
          <p:cNvSpPr>
            <a:spLocks noGrp="1"/>
          </p:cNvSpPr>
          <p:nvPr>
            <p:ph idx="1"/>
          </p:nvPr>
        </p:nvSpPr>
        <p:spPr>
          <a:xfrm>
            <a:off x="457200" y="1882588"/>
            <a:ext cx="8229600" cy="4243576"/>
          </a:xfrm>
        </p:spPr>
        <p:txBody>
          <a:bodyPr/>
          <a:lstStyle/>
          <a:p>
            <a:r>
              <a:rPr lang="en-US" dirty="0"/>
              <a:t>Gandhi’s independence movement gained support after Amritsar massacre</a:t>
            </a:r>
          </a:p>
          <a:p>
            <a:pPr marL="0" indent="0">
              <a:buNone/>
            </a:pPr>
            <a:r>
              <a:rPr lang="en-US" sz="8000" baseline="30000" dirty="0"/>
              <a:t>.</a:t>
            </a:r>
            <a:r>
              <a:rPr lang="en-US" dirty="0"/>
              <a:t>  Amritsar Massacre—British opened fire on peaceful crowd killing many</a:t>
            </a:r>
          </a:p>
        </p:txBody>
      </p:sp>
    </p:spTree>
    <p:extLst>
      <p:ext uri="{BB962C8B-B14F-4D97-AF65-F5344CB8AC3E}">
        <p14:creationId xmlns:p14="http://schemas.microsoft.com/office/powerpoint/2010/main" val="3817569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Independence?</a:t>
            </a:r>
          </a:p>
        </p:txBody>
      </p:sp>
      <p:sp>
        <p:nvSpPr>
          <p:cNvPr id="3" name="Content Placeholder 2"/>
          <p:cNvSpPr>
            <a:spLocks noGrp="1"/>
          </p:cNvSpPr>
          <p:nvPr>
            <p:ph idx="1"/>
          </p:nvPr>
        </p:nvSpPr>
        <p:spPr/>
        <p:txBody>
          <a:bodyPr/>
          <a:lstStyle/>
          <a:p>
            <a:r>
              <a:rPr lang="en-US" dirty="0"/>
              <a:t>India was finally set free after WWII</a:t>
            </a:r>
          </a:p>
          <a:p>
            <a:r>
              <a:rPr lang="en-US" dirty="0"/>
              <a:t>First of many countries to win freedom</a:t>
            </a:r>
          </a:p>
        </p:txBody>
      </p:sp>
      <p:pic>
        <p:nvPicPr>
          <p:cNvPr id="4" name="Picture 3"/>
          <p:cNvPicPr>
            <a:picLocks noChangeAspect="1"/>
          </p:cNvPicPr>
          <p:nvPr/>
        </p:nvPicPr>
        <p:blipFill>
          <a:blip r:embed="rId2"/>
          <a:stretch>
            <a:fillRect/>
          </a:stretch>
        </p:blipFill>
        <p:spPr>
          <a:xfrm>
            <a:off x="2407024" y="3116007"/>
            <a:ext cx="4106964" cy="3467355"/>
          </a:xfrm>
          <a:prstGeom prst="rect">
            <a:avLst/>
          </a:prstGeom>
        </p:spPr>
      </p:pic>
    </p:spTree>
    <p:extLst>
      <p:ext uri="{BB962C8B-B14F-4D97-AF65-F5344CB8AC3E}">
        <p14:creationId xmlns:p14="http://schemas.microsoft.com/office/powerpoint/2010/main" val="3679570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sp>
        <p:nvSpPr>
          <p:cNvPr id="3" name="Content Placeholder 2"/>
          <p:cNvSpPr>
            <a:spLocks noGrp="1"/>
          </p:cNvSpPr>
          <p:nvPr>
            <p:ph idx="1"/>
          </p:nvPr>
        </p:nvSpPr>
        <p:spPr/>
        <p:txBody>
          <a:bodyPr>
            <a:normAutofit fontScale="70000" lnSpcReduction="20000"/>
          </a:bodyPr>
          <a:lstStyle/>
          <a:p>
            <a:r>
              <a:rPr lang="en-US" b="1" dirty="0"/>
              <a:t>Overview:</a:t>
            </a:r>
            <a:r>
              <a:rPr lang="en-US" dirty="0"/>
              <a:t> It was a different world after World War II.  Colonialism was no longer acceptable, and before long most of the world’s colonies had gained their independence from foreign rule.  At the end of World War II, Western Europe was no longer the dominant region of the world.  It had been replaced by two new “superpowers,” the capitalist United States and the communist Soviet Union.  Soon the superpowers were locked in a 45-year-long political, economic, and military struggle called the Cold War, which divided much of the world between pro-Soviet and pro-American camps.  The superpowers never fought each other directly, but capitalist and communist forces fought “Proxy wars” in places like Korea, Vietnam, and Afghanistan.  </a:t>
            </a:r>
            <a:r>
              <a:rPr lang="en-US"/>
              <a:t>The Cold War led to a nuclear arms race between the superpowers and a space race that sent men to the moon. </a:t>
            </a:r>
          </a:p>
        </p:txBody>
      </p:sp>
    </p:spTree>
    <p:extLst>
      <p:ext uri="{BB962C8B-B14F-4D97-AF65-F5344CB8AC3E}">
        <p14:creationId xmlns:p14="http://schemas.microsoft.com/office/powerpoint/2010/main" val="27054917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lstStyle/>
          <a:p>
            <a:r>
              <a:rPr lang="en-US" dirty="0"/>
              <a:t>Locate this units map locations.</a:t>
            </a:r>
          </a:p>
          <a:p>
            <a:endParaRPr lang="en-US" dirty="0"/>
          </a:p>
          <a:p>
            <a:r>
              <a:rPr lang="en-US" dirty="0"/>
              <a:t>Explain Independence movements</a:t>
            </a:r>
          </a:p>
          <a:p>
            <a:endParaRPr lang="en-US" dirty="0"/>
          </a:p>
          <a:p>
            <a:r>
              <a:rPr lang="en-US" dirty="0"/>
              <a:t>Understand the importance of Gandhi</a:t>
            </a:r>
          </a:p>
        </p:txBody>
      </p:sp>
    </p:spTree>
    <p:extLst>
      <p:ext uri="{BB962C8B-B14F-4D97-AF65-F5344CB8AC3E}">
        <p14:creationId xmlns:p14="http://schemas.microsoft.com/office/powerpoint/2010/main" val="9279985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Unit 11 Map Locations</a:t>
            </a:r>
          </a:p>
        </p:txBody>
      </p:sp>
      <p:pic>
        <p:nvPicPr>
          <p:cNvPr id="4" name="Content Placeholder 3"/>
          <p:cNvPicPr>
            <a:picLocks noGrp="1" noChangeAspect="1"/>
          </p:cNvPicPr>
          <p:nvPr>
            <p:ph idx="1"/>
          </p:nvPr>
        </p:nvPicPr>
        <p:blipFill>
          <a:blip r:embed="rId2"/>
          <a:srcRect t="5688" b="5688"/>
          <a:stretch>
            <a:fillRect/>
          </a:stretch>
        </p:blipFill>
        <p:spPr>
          <a:xfrm>
            <a:off x="0" y="1417638"/>
            <a:ext cx="9144000" cy="5440362"/>
          </a:xfrm>
        </p:spPr>
      </p:pic>
    </p:spTree>
    <p:extLst>
      <p:ext uri="{BB962C8B-B14F-4D97-AF65-F5344CB8AC3E}">
        <p14:creationId xmlns:p14="http://schemas.microsoft.com/office/powerpoint/2010/main" val="16209653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161. Independence Movements</a:t>
            </a:r>
          </a:p>
        </p:txBody>
      </p:sp>
      <p:pic>
        <p:nvPicPr>
          <p:cNvPr id="4" name="Content Placeholder 3"/>
          <p:cNvPicPr>
            <a:picLocks noGrp="1" noChangeAspect="1"/>
          </p:cNvPicPr>
          <p:nvPr>
            <p:ph idx="1"/>
          </p:nvPr>
        </p:nvPicPr>
        <p:blipFill>
          <a:blip r:embed="rId3"/>
          <a:srcRect l="-11053" r="-11053"/>
          <a:stretch>
            <a:fillRect/>
          </a:stretch>
        </p:blipFill>
        <p:spPr/>
      </p:pic>
    </p:spTree>
    <p:extLst>
      <p:ext uri="{BB962C8B-B14F-4D97-AF65-F5344CB8AC3E}">
        <p14:creationId xmlns:p14="http://schemas.microsoft.com/office/powerpoint/2010/main" val="27126518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a:t>
            </a:r>
            <a:r>
              <a:rPr lang="en-US" baseline="30000" dirty="0"/>
              <a:t>th</a:t>
            </a:r>
            <a:r>
              <a:rPr lang="en-US" dirty="0"/>
              <a:t> Century continues…</a:t>
            </a:r>
          </a:p>
        </p:txBody>
      </p:sp>
      <p:sp>
        <p:nvSpPr>
          <p:cNvPr id="3" name="Content Placeholder 2"/>
          <p:cNvSpPr>
            <a:spLocks noGrp="1"/>
          </p:cNvSpPr>
          <p:nvPr>
            <p:ph idx="1"/>
          </p:nvPr>
        </p:nvSpPr>
        <p:spPr/>
        <p:txBody>
          <a:bodyPr/>
          <a:lstStyle/>
          <a:p>
            <a:r>
              <a:rPr lang="en-US" dirty="0"/>
              <a:t>We saw the worst of human nature during the 20</a:t>
            </a:r>
            <a:r>
              <a:rPr lang="en-US" baseline="30000" dirty="0"/>
              <a:t>th</a:t>
            </a:r>
            <a:r>
              <a:rPr lang="en-US" dirty="0"/>
              <a:t> Century.</a:t>
            </a:r>
          </a:p>
        </p:txBody>
      </p:sp>
      <p:pic>
        <p:nvPicPr>
          <p:cNvPr id="5" name="Picture 4"/>
          <p:cNvPicPr>
            <a:picLocks noChangeAspect="1"/>
          </p:cNvPicPr>
          <p:nvPr/>
        </p:nvPicPr>
        <p:blipFill>
          <a:blip r:embed="rId2"/>
          <a:stretch>
            <a:fillRect/>
          </a:stretch>
        </p:blipFill>
        <p:spPr>
          <a:xfrm>
            <a:off x="5094537" y="3496235"/>
            <a:ext cx="3674591" cy="2875767"/>
          </a:xfrm>
          <a:prstGeom prst="rect">
            <a:avLst/>
          </a:prstGeom>
        </p:spPr>
      </p:pic>
      <p:pic>
        <p:nvPicPr>
          <p:cNvPr id="6" name="Picture 5"/>
          <p:cNvPicPr>
            <a:picLocks noChangeAspect="1"/>
          </p:cNvPicPr>
          <p:nvPr/>
        </p:nvPicPr>
        <p:blipFill>
          <a:blip r:embed="rId3"/>
          <a:stretch>
            <a:fillRect/>
          </a:stretch>
        </p:blipFill>
        <p:spPr>
          <a:xfrm>
            <a:off x="374872" y="2971800"/>
            <a:ext cx="4473414" cy="2875766"/>
          </a:xfrm>
          <a:prstGeom prst="rect">
            <a:avLst/>
          </a:prstGeom>
        </p:spPr>
      </p:pic>
    </p:spTree>
    <p:extLst>
      <p:ext uri="{BB962C8B-B14F-4D97-AF65-F5344CB8AC3E}">
        <p14:creationId xmlns:p14="http://schemas.microsoft.com/office/powerpoint/2010/main" val="14499740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Good?</a:t>
            </a:r>
          </a:p>
        </p:txBody>
      </p:sp>
      <p:sp>
        <p:nvSpPr>
          <p:cNvPr id="3" name="Content Placeholder 2"/>
          <p:cNvSpPr>
            <a:spLocks noGrp="1"/>
          </p:cNvSpPr>
          <p:nvPr>
            <p:ph idx="1"/>
          </p:nvPr>
        </p:nvSpPr>
        <p:spPr/>
        <p:txBody>
          <a:bodyPr/>
          <a:lstStyle/>
          <a:p>
            <a:r>
              <a:rPr lang="en-US" dirty="0"/>
              <a:t>Humans made great strides.</a:t>
            </a:r>
          </a:p>
          <a:p>
            <a:pPr lvl="1"/>
            <a:r>
              <a:rPr lang="en-US" dirty="0"/>
              <a:t>Medicine </a:t>
            </a:r>
          </a:p>
          <a:p>
            <a:pPr lvl="1"/>
            <a:r>
              <a:rPr lang="en-US" dirty="0"/>
              <a:t>Increased life expectancy</a:t>
            </a:r>
          </a:p>
          <a:p>
            <a:pPr lvl="1"/>
            <a:r>
              <a:rPr lang="en-US" dirty="0"/>
              <a:t>Standard of living</a:t>
            </a:r>
          </a:p>
        </p:txBody>
      </p:sp>
      <p:pic>
        <p:nvPicPr>
          <p:cNvPr id="4" name="Picture 3"/>
          <p:cNvPicPr>
            <a:picLocks noChangeAspect="1"/>
          </p:cNvPicPr>
          <p:nvPr/>
        </p:nvPicPr>
        <p:blipFill>
          <a:blip r:embed="rId2"/>
          <a:stretch>
            <a:fillRect/>
          </a:stretch>
        </p:blipFill>
        <p:spPr>
          <a:xfrm>
            <a:off x="457200" y="4087019"/>
            <a:ext cx="4090847" cy="2341562"/>
          </a:xfrm>
          <a:prstGeom prst="rect">
            <a:avLst/>
          </a:prstGeom>
        </p:spPr>
      </p:pic>
      <p:pic>
        <p:nvPicPr>
          <p:cNvPr id="6" name="Picture 5"/>
          <p:cNvPicPr>
            <a:picLocks noChangeAspect="1"/>
          </p:cNvPicPr>
          <p:nvPr/>
        </p:nvPicPr>
        <p:blipFill>
          <a:blip r:embed="rId3"/>
          <a:stretch>
            <a:fillRect/>
          </a:stretch>
        </p:blipFill>
        <p:spPr>
          <a:xfrm>
            <a:off x="4794348" y="3429000"/>
            <a:ext cx="4122768" cy="3088096"/>
          </a:xfrm>
          <a:prstGeom prst="rect">
            <a:avLst/>
          </a:prstGeom>
        </p:spPr>
      </p:pic>
    </p:spTree>
    <p:extLst>
      <p:ext uri="{BB962C8B-B14F-4D97-AF65-F5344CB8AC3E}">
        <p14:creationId xmlns:p14="http://schemas.microsoft.com/office/powerpoint/2010/main" val="1884961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Colonialism?</a:t>
            </a:r>
          </a:p>
        </p:txBody>
      </p:sp>
      <p:sp>
        <p:nvSpPr>
          <p:cNvPr id="3" name="Content Placeholder 2"/>
          <p:cNvSpPr>
            <a:spLocks noGrp="1"/>
          </p:cNvSpPr>
          <p:nvPr>
            <p:ph idx="1"/>
          </p:nvPr>
        </p:nvSpPr>
        <p:spPr/>
        <p:txBody>
          <a:bodyPr/>
          <a:lstStyle/>
          <a:p>
            <a:r>
              <a:rPr lang="en-US" dirty="0"/>
              <a:t>NO NO!</a:t>
            </a:r>
          </a:p>
          <a:p>
            <a:r>
              <a:rPr lang="en-US" dirty="0"/>
              <a:t>Colonialism comes to an end.</a:t>
            </a:r>
          </a:p>
        </p:txBody>
      </p:sp>
      <p:pic>
        <p:nvPicPr>
          <p:cNvPr id="5" name="Picture 4"/>
          <p:cNvPicPr>
            <a:picLocks noChangeAspect="1"/>
          </p:cNvPicPr>
          <p:nvPr/>
        </p:nvPicPr>
        <p:blipFill>
          <a:blip r:embed="rId2"/>
          <a:stretch>
            <a:fillRect/>
          </a:stretch>
        </p:blipFill>
        <p:spPr>
          <a:xfrm>
            <a:off x="2059641" y="2965450"/>
            <a:ext cx="4475630" cy="3457644"/>
          </a:xfrm>
          <a:prstGeom prst="rect">
            <a:avLst/>
          </a:prstGeom>
        </p:spPr>
      </p:pic>
    </p:spTree>
    <p:extLst>
      <p:ext uri="{BB962C8B-B14F-4D97-AF65-F5344CB8AC3E}">
        <p14:creationId xmlns:p14="http://schemas.microsoft.com/office/powerpoint/2010/main" val="36449364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Review Question</a:t>
            </a:r>
          </a:p>
        </p:txBody>
      </p:sp>
      <p:sp>
        <p:nvSpPr>
          <p:cNvPr id="3" name="Content Placeholder 2"/>
          <p:cNvSpPr>
            <a:spLocks noGrp="1"/>
          </p:cNvSpPr>
          <p:nvPr>
            <p:ph idx="1"/>
          </p:nvPr>
        </p:nvSpPr>
        <p:spPr/>
        <p:txBody>
          <a:bodyPr/>
          <a:lstStyle/>
          <a:p>
            <a:r>
              <a:rPr lang="en-US" dirty="0"/>
              <a:t>What type of thinking led to imperialism?</a:t>
            </a:r>
          </a:p>
        </p:txBody>
      </p:sp>
      <p:pic>
        <p:nvPicPr>
          <p:cNvPr id="4" name="Picture 3"/>
          <p:cNvPicPr>
            <a:picLocks noChangeAspect="1"/>
          </p:cNvPicPr>
          <p:nvPr/>
        </p:nvPicPr>
        <p:blipFill>
          <a:blip r:embed="rId2"/>
          <a:stretch>
            <a:fillRect/>
          </a:stretch>
        </p:blipFill>
        <p:spPr>
          <a:xfrm>
            <a:off x="603991" y="2998694"/>
            <a:ext cx="4419062" cy="3310031"/>
          </a:xfrm>
          <a:prstGeom prst="rect">
            <a:avLst/>
          </a:prstGeom>
        </p:spPr>
      </p:pic>
    </p:spTree>
    <p:extLst>
      <p:ext uri="{BB962C8B-B14F-4D97-AF65-F5344CB8AC3E}">
        <p14:creationId xmlns:p14="http://schemas.microsoft.com/office/powerpoint/2010/main" val="356532677"/>
      </p:ext>
    </p:extLst>
  </p:cSld>
  <p:clrMapOvr>
    <a:masterClrMapping/>
  </p:clrMapOvr>
</p:sld>
</file>

<file path=ppt/theme/theme1.xml><?xml version="1.0" encoding="utf-8"?>
<a:theme xmlns:a="http://schemas.openxmlformats.org/drawingml/2006/main" name=" Black ">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Black .thmx</Template>
  <TotalTime>266</TotalTime>
  <Words>385</Words>
  <Application>Microsoft Macintosh PowerPoint</Application>
  <PresentationFormat>On-screen Show (4:3)</PresentationFormat>
  <Paragraphs>57</Paragraphs>
  <Slides>17</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17</vt:i4>
      </vt:variant>
    </vt:vector>
  </HeadingPairs>
  <TitlesOfParts>
    <vt:vector size="20" baseType="lpstr">
      <vt:lpstr>Arial</vt:lpstr>
      <vt:lpstr>Calibri</vt:lpstr>
      <vt:lpstr> Black </vt:lpstr>
      <vt:lpstr>Agenda</vt:lpstr>
      <vt:lpstr>Overview</vt:lpstr>
      <vt:lpstr>Objectives</vt:lpstr>
      <vt:lpstr>Unit 11 Map Locations</vt:lpstr>
      <vt:lpstr>161. Independence Movements</vt:lpstr>
      <vt:lpstr>20th Century continues…</vt:lpstr>
      <vt:lpstr>Good?</vt:lpstr>
      <vt:lpstr>Colonialism?</vt:lpstr>
      <vt:lpstr>Review Question</vt:lpstr>
      <vt:lpstr>Post War</vt:lpstr>
      <vt:lpstr>Independence</vt:lpstr>
      <vt:lpstr>Post WWII</vt:lpstr>
      <vt:lpstr>162. Gandhi</vt:lpstr>
      <vt:lpstr>Gandhi</vt:lpstr>
      <vt:lpstr>PowerPoint Presentation</vt:lpstr>
      <vt:lpstr>Popularity?</vt:lpstr>
      <vt:lpstr>Independence?</vt:lpstr>
    </vt:vector>
  </TitlesOfParts>
  <Company>NCSD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Agenda</dc:title>
  <dc:creator>Joel Allen</dc:creator>
  <cp:lastModifiedBy>Mike Maxwell</cp:lastModifiedBy>
  <cp:revision>11</cp:revision>
  <dcterms:created xsi:type="dcterms:W3CDTF">2012-04-17T02:23:05Z</dcterms:created>
  <dcterms:modified xsi:type="dcterms:W3CDTF">2019-06-28T11:29:18Z</dcterms:modified>
</cp:coreProperties>
</file>