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305" r:id="rId3"/>
    <p:sldId id="279" r:id="rId4"/>
    <p:sldId id="280" r:id="rId5"/>
    <p:sldId id="281" r:id="rId6"/>
    <p:sldId id="282" r:id="rId7"/>
    <p:sldId id="283" r:id="rId8"/>
    <p:sldId id="284" r:id="rId9"/>
    <p:sldId id="285" r:id="rId10"/>
    <p:sldId id="286" r:id="rId11"/>
    <p:sldId id="287" r:id="rId12"/>
    <p:sldId id="288" r:id="rId13"/>
    <p:sldId id="289" r:id="rId14"/>
    <p:sldId id="301" r:id="rId15"/>
    <p:sldId id="302" r:id="rId16"/>
    <p:sldId id="290" r:id="rId17"/>
    <p:sldId id="291" r:id="rId18"/>
    <p:sldId id="292" r:id="rId19"/>
    <p:sldId id="293" r:id="rId20"/>
    <p:sldId id="294" r:id="rId21"/>
    <p:sldId id="295" r:id="rId22"/>
    <p:sldId id="296" r:id="rId23"/>
    <p:sldId id="297" r:id="rId24"/>
    <p:sldId id="298" r:id="rId25"/>
    <p:sldId id="299" r:id="rId26"/>
    <p:sldId id="300" r:id="rId27"/>
    <p:sldId id="303" r:id="rId28"/>
    <p:sldId id="304" r:id="rId29"/>
    <p:sldId id="258" r:id="rId30"/>
    <p:sldId id="272" r:id="rId31"/>
    <p:sldId id="273" r:id="rId32"/>
    <p:sldId id="274" r:id="rId33"/>
    <p:sldId id="275" r:id="rId34"/>
    <p:sldId id="276" r:id="rId35"/>
    <p:sldId id="261" r:id="rId36"/>
    <p:sldId id="262" r:id="rId37"/>
    <p:sldId id="264" r:id="rId38"/>
    <p:sldId id="265" r:id="rId39"/>
    <p:sldId id="266" r:id="rId40"/>
    <p:sldId id="267" r:id="rId41"/>
    <p:sldId id="277" r:id="rId42"/>
    <p:sldId id="278" r:id="rId43"/>
    <p:sldId id="26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ED07F-C6AD-FC40-869F-8297EF7F112F}" type="datetimeFigureOut">
              <a:rPr lang="en-US" smtClean="0"/>
              <a:t>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7C52E-B512-E14A-BA17-F0F5211DEB09}" type="slidenum">
              <a:rPr lang="en-US" smtClean="0"/>
              <a:t>‹#›</a:t>
            </a:fld>
            <a:endParaRPr lang="en-US"/>
          </a:p>
        </p:txBody>
      </p:sp>
    </p:spTree>
    <p:extLst>
      <p:ext uri="{BB962C8B-B14F-4D97-AF65-F5344CB8AC3E}">
        <p14:creationId xmlns:p14="http://schemas.microsoft.com/office/powerpoint/2010/main" val="2140274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a sub for trench so went through it today quickly</a:t>
            </a:r>
            <a:endParaRPr lang="en-US" dirty="0"/>
          </a:p>
        </p:txBody>
      </p:sp>
      <p:sp>
        <p:nvSpPr>
          <p:cNvPr id="4" name="Slide Number Placeholder 3"/>
          <p:cNvSpPr>
            <a:spLocks noGrp="1"/>
          </p:cNvSpPr>
          <p:nvPr>
            <p:ph type="sldNum" sz="quarter" idx="10"/>
          </p:nvPr>
        </p:nvSpPr>
        <p:spPr/>
        <p:txBody>
          <a:bodyPr/>
          <a:lstStyle/>
          <a:p>
            <a:fld id="{8EC7C52E-B512-E14A-BA17-F0F5211DEB09}" type="slidenum">
              <a:rPr lang="en-US" smtClean="0"/>
              <a:t>1</a:t>
            </a:fld>
            <a:endParaRPr lang="en-US"/>
          </a:p>
        </p:txBody>
      </p:sp>
    </p:spTree>
    <p:extLst>
      <p:ext uri="{BB962C8B-B14F-4D97-AF65-F5344CB8AC3E}">
        <p14:creationId xmlns:p14="http://schemas.microsoft.com/office/powerpoint/2010/main" val="61148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Over 1.65 million men in the </a:t>
            </a:r>
            <a:r>
              <a:rPr lang="en-US" u="sng">
                <a:latin typeface="Calibri" charset="0"/>
              </a:rPr>
              <a:t>British Army were wounded during the First World War. Of these, around 240,000 British soldiers suffered total or partial leg or arm amputations as a result of war wounds. Most of these men were fitted with artificial limbs.</a:t>
            </a:r>
            <a:endParaRPr lang="en-US">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FAC4A70-A6F9-2F45-BBF7-0F5ADB41BC56}" type="slidenum">
              <a:rPr lang="en-US" sz="1200"/>
              <a:pPr eaLnBrk="1" hangingPunct="1"/>
              <a:t>26</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 the “home </a:t>
            </a:r>
            <a:r>
              <a:rPr lang="en-US" sz="1200" kern="1200" dirty="0" err="1" smtClean="0">
                <a:solidFill>
                  <a:schemeClr val="tx1"/>
                </a:solidFill>
                <a:latin typeface="+mn-lt"/>
                <a:ea typeface="+mn-ea"/>
                <a:cs typeface="+mn-cs"/>
              </a:rPr>
              <a:t>front,”or</a:t>
            </a:r>
            <a:r>
              <a:rPr lang="en-US" sz="1200" kern="1200" dirty="0" smtClean="0">
                <a:solidFill>
                  <a:schemeClr val="tx1"/>
                </a:solidFill>
                <a:latin typeface="+mn-lt"/>
                <a:ea typeface="+mn-ea"/>
                <a:cs typeface="+mn-cs"/>
              </a:rPr>
              <a:t> domestic side of a country at war, that meant rationing, and propaganda. Rationing controlled how much food the home front consumed in comparison to what was sent to the front lines for the soldiers. Explain that both sides where short on supplies and food. The large amount of young men being sent to war, meant there were few workers on the home front to farm and collect a harvest. The type of fighting (trench warfare) had also destroyed a large portion of the farmland on the countryside. To fill supplies, the European nations started to trade heavily with the United States, especially on the Allied side. The governments also resorted to using propaganda (one-sided information) to keep the morale up on the “home front.”</a:t>
            </a:r>
            <a:endParaRPr lang="en-US" dirty="0"/>
          </a:p>
        </p:txBody>
      </p:sp>
      <p:sp>
        <p:nvSpPr>
          <p:cNvPr id="4" name="Slide Number Placeholder 3"/>
          <p:cNvSpPr>
            <a:spLocks noGrp="1"/>
          </p:cNvSpPr>
          <p:nvPr>
            <p:ph type="sldNum" sz="quarter" idx="10"/>
          </p:nvPr>
        </p:nvSpPr>
        <p:spPr/>
        <p:txBody>
          <a:bodyPr/>
          <a:lstStyle/>
          <a:p>
            <a:fld id="{8EC7C52E-B512-E14A-BA17-F0F5211DEB09}" type="slidenum">
              <a:rPr lang="en-US" smtClean="0"/>
              <a:t>29</a:t>
            </a:fld>
            <a:endParaRPr lang="en-US"/>
          </a:p>
        </p:txBody>
      </p:sp>
    </p:spTree>
    <p:extLst>
      <p:ext uri="{BB962C8B-B14F-4D97-AF65-F5344CB8AC3E}">
        <p14:creationId xmlns:p14="http://schemas.microsoft.com/office/powerpoint/2010/main" val="243797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Blackwater</a:t>
            </a:r>
            <a:r>
              <a:rPr lang="en-US" sz="1200" b="1" kern="1200" dirty="0" smtClean="0">
                <a:solidFill>
                  <a:schemeClr val="tx1"/>
                </a:solidFill>
                <a:latin typeface="+mn-lt"/>
                <a:ea typeface="+mn-ea"/>
                <a:cs typeface="+mn-cs"/>
              </a:rPr>
              <a:t> diver finds 'smoking gun' ammo on sunken Lusitania BY BY BILL BROWNE</a:t>
            </a:r>
          </a:p>
          <a:p>
            <a:r>
              <a:rPr lang="en-US" sz="1200" b="1" i="1" kern="1200" dirty="0" smtClean="0">
                <a:solidFill>
                  <a:schemeClr val="tx1"/>
                </a:solidFill>
                <a:latin typeface="+mn-lt"/>
                <a:ea typeface="+mn-ea"/>
                <a:cs typeface="+mn-cs"/>
              </a:rPr>
              <a:t>THURSDAY OCTOBER 02 2008</a:t>
            </a:r>
          </a:p>
          <a:p>
            <a:r>
              <a:rPr lang="en-US" sz="1200" b="0" i="0" kern="1200" dirty="0" smtClean="0">
                <a:solidFill>
                  <a:schemeClr val="tx1"/>
                </a:solidFill>
                <a:latin typeface="+mn-lt"/>
                <a:ea typeface="+mn-ea"/>
                <a:cs typeface="+mn-cs"/>
              </a:rPr>
              <a:t>A FERMOY MAN HAS PLAYED A KEY ROLE IN HELPING TO SHED NEW LIGHT ON A MYSTERY THAT HAS BAFFLED MARITIME HISTORIANS ON BOTH SIDES OF THE ATLANTIC FOR ALMOST A CENTURY. TIM CAREY, A MEMBER OF THE BLACKWATER SUB AQUA CLUB, WAS AMONG A FOUR-STRONG DIVE TEAM THAT DESCENDED ON THE WRECK OF THE LUSITANIA OFF THE OLD HEAD OF KINSALE LAST WEEK. WHAT THEY FOUND THERE —A CONSIDERABLE AMOUNT OF AMMUNITION — MAY AMOUNT TO A SMOKING GUN, ONE WHICH TRIGGERED THE USA'S ENTRY INTO THE FIRST WORLD WAR.</a:t>
            </a:r>
          </a:p>
          <a:p>
            <a:r>
              <a:rPr lang="en-US" sz="1200" b="0" i="0" kern="1200" dirty="0" smtClean="0">
                <a:solidFill>
                  <a:schemeClr val="tx1"/>
                </a:solidFill>
                <a:latin typeface="+mn-lt"/>
                <a:ea typeface="+mn-ea"/>
                <a:cs typeface="+mn-cs"/>
              </a:rPr>
              <a:t>THE ILL-FATED LINER SANK AFTER BEING TORPEDOED BY A GERMAN UBOAT IN 1915, WITH THE LOSS OF MORE THAN 1,200 PASSENGERS AND CREW. AT THE TIME THE GERMAN MILITARY COMMAND CLAIMED THAT THE SHIP WAS A LEGITIMATE TARGET, AS THEY BELIEVED IT WAS CARRYING MUNITIONS FROM NEUTRAL AMERICA TO HELP THE ALLIED WAR EFFORT.</a:t>
            </a:r>
          </a:p>
          <a:p>
            <a:r>
              <a:rPr lang="en-US" sz="1200" b="0" i="0" kern="1200" dirty="0" smtClean="0">
                <a:solidFill>
                  <a:schemeClr val="tx1"/>
                </a:solidFill>
                <a:latin typeface="+mn-lt"/>
                <a:ea typeface="+mn-ea"/>
                <a:cs typeface="+mn-cs"/>
              </a:rPr>
              <a:t>REPORTS OF A SECOND EXPLOSION WITHIN THE BOWELS OF THE SHIP ONLY SERVED TO INCREASE SPECULATION. THIS WEEK, TIMMY CAREY SAID THE DIVE TEAM UNCOVERED WHAT HE DESCRIBED AS A "SIGNIFICANT" AMOUNT OF AMMUNITION ON THE LUSITANIA. "WE FOUND LITERALLY THOUSANDS OF WHAT APPEAR TO BE REMINGTON .303 BULLETS OF THE KIND USED BY TROOPS DURING WORLD WAR ONE," SAID MR CAREY.</a:t>
            </a:r>
          </a:p>
          <a:p>
            <a:r>
              <a:rPr lang="en-US" sz="1200" b="0" i="0" kern="1200" dirty="0" smtClean="0">
                <a:solidFill>
                  <a:schemeClr val="tx1"/>
                </a:solidFill>
                <a:latin typeface="+mn-lt"/>
                <a:ea typeface="+mn-ea"/>
                <a:cs typeface="+mn-cs"/>
              </a:rPr>
              <a:t>THE DISCOVERY IS ARGUABLY ONE OF THE MOST SIGNIFICANT HISTORICAL FINDS OF THIS CENTURY. "CERTAINLY FROM THE AMOUNT OF WE SAW IT WOULD INDEED SEEM AS THOUGH THE SHIP WAS CARRYING AMMUNITION TO THE ALLIES," SAID MR CAREY.</a:t>
            </a:r>
            <a:endParaRPr lang="en-US" dirty="0"/>
          </a:p>
        </p:txBody>
      </p:sp>
      <p:sp>
        <p:nvSpPr>
          <p:cNvPr id="4" name="Slide Number Placeholder 3"/>
          <p:cNvSpPr>
            <a:spLocks noGrp="1"/>
          </p:cNvSpPr>
          <p:nvPr>
            <p:ph type="sldNum" sz="quarter" idx="10"/>
          </p:nvPr>
        </p:nvSpPr>
        <p:spPr/>
        <p:txBody>
          <a:bodyPr/>
          <a:lstStyle/>
          <a:p>
            <a:fld id="{8EC7C52E-B512-E14A-BA17-F0F5211DEB09}" type="slidenum">
              <a:rPr lang="en-US" smtClean="0"/>
              <a:t>40</a:t>
            </a:fld>
            <a:endParaRPr lang="en-US"/>
          </a:p>
        </p:txBody>
      </p:sp>
    </p:spTree>
    <p:extLst>
      <p:ext uri="{BB962C8B-B14F-4D97-AF65-F5344CB8AC3E}">
        <p14:creationId xmlns:p14="http://schemas.microsoft.com/office/powerpoint/2010/main" val="86742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They don</a:t>
            </a:r>
            <a:r>
              <a:rPr lang="fr-FR">
                <a:latin typeface="Calibri" charset="0"/>
              </a:rPr>
              <a:t>’</a:t>
            </a:r>
            <a:r>
              <a:rPr lang="en-US" altLang="ja-JP">
                <a:latin typeface="Calibri" charset="0"/>
              </a:rPr>
              <a:t>t write this one</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E860F7CA-5773-1B41-9759-068C8A890BCA}"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Don’t write</a:t>
            </a:r>
          </a:p>
        </p:txBody>
      </p:sp>
      <p:sp>
        <p:nvSpPr>
          <p:cNvPr id="4" name="Slide Number Placeholder 3"/>
          <p:cNvSpPr>
            <a:spLocks noGrp="1"/>
          </p:cNvSpPr>
          <p:nvPr>
            <p:ph type="sldNum" sz="quarter" idx="5"/>
          </p:nvPr>
        </p:nvSpPr>
        <p:spPr/>
        <p:txBody>
          <a:bodyPr/>
          <a:lstStyle/>
          <a:p>
            <a:pPr>
              <a:defRPr/>
            </a:pPr>
            <a:fld id="{B4071C1C-4013-D74D-90E4-52BF52AC64BB}"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Trench foot</a:t>
            </a:r>
            <a:r>
              <a:rPr lang="en-US">
                <a:latin typeface="Calibri" charset="0"/>
              </a:rPr>
              <a:t> is a medical condition caused by prolonged exposure of the feet to damp, unsanitary and cold conditions</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CBDDFAB-3B2B-C94A-B1CA-D79167484C9E}" type="slidenum">
              <a:rPr lang="en-US" sz="1200"/>
              <a:pPr eaLnBrk="1" hangingPunct="1"/>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Don’t write</a:t>
            </a:r>
          </a:p>
        </p:txBody>
      </p:sp>
      <p:sp>
        <p:nvSpPr>
          <p:cNvPr id="4" name="Slide Number Placeholder 3"/>
          <p:cNvSpPr>
            <a:spLocks noGrp="1"/>
          </p:cNvSpPr>
          <p:nvPr>
            <p:ph type="sldNum" sz="quarter" idx="5"/>
          </p:nvPr>
        </p:nvSpPr>
        <p:spPr/>
        <p:txBody>
          <a:bodyPr/>
          <a:lstStyle/>
          <a:p>
            <a:pPr>
              <a:defRPr/>
            </a:pPr>
            <a:fld id="{2D341795-A9AA-BF40-8952-CEBB2B37E7DE}"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Don’t write</a:t>
            </a:r>
          </a:p>
        </p:txBody>
      </p:sp>
      <p:sp>
        <p:nvSpPr>
          <p:cNvPr id="4" name="Slide Number Placeholder 3"/>
          <p:cNvSpPr>
            <a:spLocks noGrp="1"/>
          </p:cNvSpPr>
          <p:nvPr>
            <p:ph type="sldNum" sz="quarter" idx="5"/>
          </p:nvPr>
        </p:nvSpPr>
        <p:spPr/>
        <p:txBody>
          <a:bodyPr/>
          <a:lstStyle/>
          <a:p>
            <a:pPr>
              <a:defRPr/>
            </a:pPr>
            <a:fld id="{95334123-CD18-4C4C-A8DF-F9383473763B}"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Don’t write</a:t>
            </a:r>
          </a:p>
        </p:txBody>
      </p:sp>
      <p:sp>
        <p:nvSpPr>
          <p:cNvPr id="4" name="Slide Number Placeholder 3"/>
          <p:cNvSpPr>
            <a:spLocks noGrp="1"/>
          </p:cNvSpPr>
          <p:nvPr>
            <p:ph type="sldNum" sz="quarter" idx="5"/>
          </p:nvPr>
        </p:nvSpPr>
        <p:spPr/>
        <p:txBody>
          <a:bodyPr/>
          <a:lstStyle/>
          <a:p>
            <a:pPr>
              <a:defRPr/>
            </a:pPr>
            <a:fld id="{D99781ED-5505-634C-BB68-5DAF3463CB4F}"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Don’t write</a:t>
            </a:r>
          </a:p>
        </p:txBody>
      </p:sp>
      <p:sp>
        <p:nvSpPr>
          <p:cNvPr id="4" name="Slide Number Placeholder 3"/>
          <p:cNvSpPr>
            <a:spLocks noGrp="1"/>
          </p:cNvSpPr>
          <p:nvPr>
            <p:ph type="sldNum" sz="quarter" idx="5"/>
          </p:nvPr>
        </p:nvSpPr>
        <p:spPr/>
        <p:txBody>
          <a:bodyPr/>
          <a:lstStyle/>
          <a:p>
            <a:pPr>
              <a:defRPr/>
            </a:pPr>
            <a:fld id="{71356B1A-3532-9742-A181-C5525E82679B}" type="slidenum">
              <a:rPr lang="en-US" smtClean="0"/>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CE9F4AA-F7A3-4940-B5BD-F565835BC976}"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52B3F1-EFF1-2D40-A91A-72645EAC7171}"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50662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2B3F1-EFF1-2D40-A91A-72645EAC7171}"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155657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2B3F1-EFF1-2D40-A91A-72645EAC7171}"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239335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2B3F1-EFF1-2D40-A91A-72645EAC7171}"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79496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2B3F1-EFF1-2D40-A91A-72645EAC7171}"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84137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2B3F1-EFF1-2D40-A91A-72645EAC7171}"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396314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2B3F1-EFF1-2D40-A91A-72645EAC7171}" type="datetimeFigureOut">
              <a:rPr lang="en-US" smtClean="0"/>
              <a:t>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263354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52B3F1-EFF1-2D40-A91A-72645EAC7171}" type="datetimeFigureOut">
              <a:rPr lang="en-US" smtClean="0"/>
              <a:t>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27060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2B3F1-EFF1-2D40-A91A-72645EAC7171}" type="datetimeFigureOut">
              <a:rPr lang="en-US" smtClean="0"/>
              <a:t>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96604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2B3F1-EFF1-2D40-A91A-72645EAC7171}"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299124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2B3F1-EFF1-2D40-A91A-72645EAC7171}"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1BDC-F2E4-BD46-B2DB-677B4214C953}" type="slidenum">
              <a:rPr lang="en-US" smtClean="0"/>
              <a:t>‹#›</a:t>
            </a:fld>
            <a:endParaRPr lang="en-US"/>
          </a:p>
        </p:txBody>
      </p:sp>
    </p:spTree>
    <p:extLst>
      <p:ext uri="{BB962C8B-B14F-4D97-AF65-F5344CB8AC3E}">
        <p14:creationId xmlns:p14="http://schemas.microsoft.com/office/powerpoint/2010/main" val="1046768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2B3F1-EFF1-2D40-A91A-72645EAC7171}" type="datetimeFigureOut">
              <a:rPr lang="en-US" smtClean="0"/>
              <a:t>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01BDC-F2E4-BD46-B2DB-677B4214C953}" type="slidenum">
              <a:rPr lang="en-US" smtClean="0"/>
              <a:t>‹#›</a:t>
            </a:fld>
            <a:endParaRPr lang="en-US"/>
          </a:p>
        </p:txBody>
      </p:sp>
    </p:spTree>
    <p:extLst>
      <p:ext uri="{BB962C8B-B14F-4D97-AF65-F5344CB8AC3E}">
        <p14:creationId xmlns:p14="http://schemas.microsoft.com/office/powerpoint/2010/main" val="246579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chive.org/details/Sinking_of_the_Lusitani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Agenda</a:t>
            </a:r>
            <a:endParaRPr lang="en-US"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FFFF"/>
                </a:solidFill>
              </a:rPr>
              <a:t>Review</a:t>
            </a:r>
          </a:p>
          <a:p>
            <a:r>
              <a:rPr lang="en-US" dirty="0" smtClean="0">
                <a:solidFill>
                  <a:srgbClr val="FFFFFF"/>
                </a:solidFill>
              </a:rPr>
              <a:t>Trench Warfare</a:t>
            </a:r>
          </a:p>
          <a:p>
            <a:r>
              <a:rPr lang="en-US" dirty="0" smtClean="0">
                <a:solidFill>
                  <a:srgbClr val="FFFFFF"/>
                </a:solidFill>
              </a:rPr>
              <a:t>Lusitania</a:t>
            </a:r>
          </a:p>
          <a:p>
            <a:pPr lvl="1"/>
            <a:r>
              <a:rPr lang="en-US" dirty="0" smtClean="0">
                <a:solidFill>
                  <a:srgbClr val="FFFFFF"/>
                </a:solidFill>
              </a:rPr>
              <a:t>PP, </a:t>
            </a:r>
          </a:p>
          <a:p>
            <a:pPr lvl="1"/>
            <a:r>
              <a:rPr lang="en-US" dirty="0" smtClean="0">
                <a:solidFill>
                  <a:srgbClr val="FFFFFF"/>
                </a:solidFill>
              </a:rPr>
              <a:t>Video, </a:t>
            </a:r>
          </a:p>
          <a:p>
            <a:pPr lvl="1"/>
            <a:r>
              <a:rPr lang="en-US" dirty="0" smtClean="0">
                <a:solidFill>
                  <a:srgbClr val="FFFFFF"/>
                </a:solidFill>
              </a:rPr>
              <a:t>Primary Sources, </a:t>
            </a:r>
          </a:p>
          <a:p>
            <a:pPr marL="457200" lvl="1" indent="0">
              <a:buNone/>
            </a:pPr>
            <a:endParaRPr lang="en-US" dirty="0"/>
          </a:p>
          <a:p>
            <a:pPr marL="457200" lvl="1"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5410200" y="4686300"/>
            <a:ext cx="3733800" cy="2171700"/>
          </a:xfrm>
          <a:prstGeom prst="rect">
            <a:avLst/>
          </a:prstGeom>
        </p:spPr>
      </p:pic>
      <p:pic>
        <p:nvPicPr>
          <p:cNvPr id="5" name="Picture 4"/>
          <p:cNvPicPr>
            <a:picLocks noChangeAspect="1"/>
          </p:cNvPicPr>
          <p:nvPr/>
        </p:nvPicPr>
        <p:blipFill>
          <a:blip r:embed="rId4"/>
          <a:stretch>
            <a:fillRect/>
          </a:stretch>
        </p:blipFill>
        <p:spPr>
          <a:xfrm>
            <a:off x="6375400" y="274638"/>
            <a:ext cx="2768600" cy="2921000"/>
          </a:xfrm>
          <a:prstGeom prst="rect">
            <a:avLst/>
          </a:prstGeom>
        </p:spPr>
      </p:pic>
    </p:spTree>
    <p:extLst>
      <p:ext uri="{BB962C8B-B14F-4D97-AF65-F5344CB8AC3E}">
        <p14:creationId xmlns:p14="http://schemas.microsoft.com/office/powerpoint/2010/main" val="2558270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Machine</a:t>
            </a:r>
            <a:r>
              <a:rPr lang="en-US" dirty="0" smtClean="0"/>
              <a:t> </a:t>
            </a:r>
            <a:r>
              <a:rPr lang="en-US" dirty="0" smtClean="0">
                <a:solidFill>
                  <a:srgbClr val="FFFFFF"/>
                </a:solidFill>
              </a:rPr>
              <a:t>gun</a:t>
            </a:r>
            <a:endParaRPr lang="en-US" dirty="0">
              <a:solidFill>
                <a:srgbClr val="FFFFFF"/>
              </a:solidFill>
            </a:endParaRPr>
          </a:p>
        </p:txBody>
      </p:sp>
      <p:sp>
        <p:nvSpPr>
          <p:cNvPr id="3" name="Content Placeholder 2"/>
          <p:cNvSpPr>
            <a:spLocks noGrp="1"/>
          </p:cNvSpPr>
          <p:nvPr>
            <p:ph idx="1"/>
          </p:nvPr>
        </p:nvSpPr>
        <p:spPr/>
        <p:txBody>
          <a:bodyPr/>
          <a:lstStyle/>
          <a:p>
            <a:pPr>
              <a:defRPr/>
            </a:pPr>
            <a:r>
              <a:rPr lang="en-US" dirty="0" smtClean="0">
                <a:solidFill>
                  <a:srgbClr val="FFFFFF"/>
                </a:solidFill>
              </a:rPr>
              <a:t>Most</a:t>
            </a:r>
            <a:r>
              <a:rPr lang="en-US" dirty="0" smtClean="0"/>
              <a:t> </a:t>
            </a:r>
            <a:r>
              <a:rPr lang="en-US" dirty="0" smtClean="0">
                <a:solidFill>
                  <a:srgbClr val="FFFFFF"/>
                </a:solidFill>
              </a:rPr>
              <a:t>devastating</a:t>
            </a:r>
            <a:r>
              <a:rPr lang="en-US" dirty="0" smtClean="0"/>
              <a:t>. </a:t>
            </a:r>
            <a:endParaRPr lang="en-US" dirty="0"/>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2298700"/>
            <a:ext cx="3606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581525"/>
            <a:ext cx="264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75150"/>
            <a:ext cx="3276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8108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Nature of WWI</a:t>
            </a:r>
            <a:endParaRPr lang="en-US" dirty="0">
              <a:solidFill>
                <a:srgbClr val="FFFFFF"/>
              </a:solidFill>
            </a:endParaRPr>
          </a:p>
        </p:txBody>
      </p:sp>
      <p:sp>
        <p:nvSpPr>
          <p:cNvPr id="3" name="Content Placeholder 2"/>
          <p:cNvSpPr>
            <a:spLocks noGrp="1"/>
          </p:cNvSpPr>
          <p:nvPr>
            <p:ph idx="1"/>
          </p:nvPr>
        </p:nvSpPr>
        <p:spPr/>
        <p:txBody>
          <a:bodyPr/>
          <a:lstStyle/>
          <a:p>
            <a:pPr>
              <a:defRPr/>
            </a:pPr>
            <a:r>
              <a:rPr lang="en-US" dirty="0" smtClean="0">
                <a:solidFill>
                  <a:srgbClr val="FFFFFF"/>
                </a:solidFill>
              </a:rPr>
              <a:t>Soldiers dug 100s of miles of muddy, rat infested trenches to hide from machine guns.</a:t>
            </a:r>
            <a:endParaRPr lang="en-US" dirty="0">
              <a:solidFill>
                <a:srgbClr val="FFFFFF"/>
              </a:solidFill>
            </a:endParaRPr>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141663"/>
            <a:ext cx="32639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73463"/>
            <a:ext cx="3365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0731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R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Oval 5"/>
          <p:cNvSpPr>
            <a:spLocks noChangeArrowheads="1"/>
          </p:cNvSpPr>
          <p:nvPr/>
        </p:nvSpPr>
        <p:spPr bwMode="auto">
          <a:xfrm>
            <a:off x="3132138" y="5157788"/>
            <a:ext cx="1800225" cy="1366837"/>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438" name="Text Box 6"/>
          <p:cNvSpPr txBox="1">
            <a:spLocks noChangeArrowheads="1"/>
          </p:cNvSpPr>
          <p:nvPr/>
        </p:nvSpPr>
        <p:spPr bwMode="auto">
          <a:xfrm>
            <a:off x="5076825" y="692150"/>
            <a:ext cx="3887788"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800" dirty="0">
                <a:solidFill>
                  <a:srgbClr val="FFFFFF"/>
                </a:solidFill>
                <a:latin typeface="Comic Sans MS" charset="0"/>
                <a:cs typeface="+mn-cs"/>
              </a:rPr>
              <a:t>The soldiers had very little decent food, and what food they had was often attacked by rats.</a:t>
            </a:r>
          </a:p>
          <a:p>
            <a:pPr>
              <a:spcBef>
                <a:spcPct val="50000"/>
              </a:spcBef>
              <a:defRPr/>
            </a:pPr>
            <a:endParaRPr lang="en-GB" sz="2800" dirty="0">
              <a:solidFill>
                <a:srgbClr val="FFFFFF"/>
              </a:solidFill>
              <a:latin typeface="Comic Sans MS" charset="0"/>
              <a:cs typeface="+mn-cs"/>
            </a:endParaRPr>
          </a:p>
          <a:p>
            <a:pPr>
              <a:spcBef>
                <a:spcPct val="50000"/>
              </a:spcBef>
              <a:defRPr/>
            </a:pPr>
            <a:r>
              <a:rPr lang="en-GB" sz="2800" dirty="0">
                <a:solidFill>
                  <a:srgbClr val="FFFFFF"/>
                </a:solidFill>
                <a:latin typeface="Comic Sans MS" charset="0"/>
                <a:cs typeface="+mn-cs"/>
              </a:rPr>
              <a:t>These rats were the size of small rabbits and badgers because they had fed on the decomposing bodies of dead soldiers.</a:t>
            </a:r>
          </a:p>
        </p:txBody>
      </p:sp>
    </p:spTree>
    <p:extLst>
      <p:ext uri="{BB962C8B-B14F-4D97-AF65-F5344CB8AC3E}">
        <p14:creationId xmlns:p14="http://schemas.microsoft.com/office/powerpoint/2010/main" val="3981795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Trench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WordArt 5"/>
          <p:cNvSpPr>
            <a:spLocks noChangeArrowheads="1" noChangeShapeType="1" noTextEdit="1"/>
          </p:cNvSpPr>
          <p:nvPr/>
        </p:nvSpPr>
        <p:spPr bwMode="auto">
          <a:xfrm>
            <a:off x="2916238" y="3933825"/>
            <a:ext cx="3743325" cy="638175"/>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00"/>
                </a:solidFill>
                <a:latin typeface="Comic Sans MS"/>
                <a:ea typeface="Comic Sans MS"/>
                <a:cs typeface="Comic Sans MS"/>
              </a:rPr>
              <a:t>Trench Foot</a:t>
            </a:r>
          </a:p>
        </p:txBody>
      </p:sp>
    </p:spTree>
    <p:extLst>
      <p:ext uri="{BB962C8B-B14F-4D97-AF65-F5344CB8AC3E}">
        <p14:creationId xmlns:p14="http://schemas.microsoft.com/office/powerpoint/2010/main" val="16402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1066800"/>
            <a:ext cx="8128000" cy="4724400"/>
          </a:xfrm>
          <a:prstGeom prst="rect">
            <a:avLst/>
          </a:prstGeom>
        </p:spPr>
      </p:pic>
    </p:spTree>
    <p:extLst>
      <p:ext uri="{BB962C8B-B14F-4D97-AF65-F5344CB8AC3E}">
        <p14:creationId xmlns:p14="http://schemas.microsoft.com/office/powerpoint/2010/main" val="2450444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134" y="1125615"/>
            <a:ext cx="5674461" cy="4250368"/>
          </a:xfrm>
          <a:prstGeom prst="rect">
            <a:avLst/>
          </a:prstGeom>
        </p:spPr>
      </p:pic>
    </p:spTree>
    <p:extLst>
      <p:ext uri="{BB962C8B-B14F-4D97-AF65-F5344CB8AC3E}">
        <p14:creationId xmlns:p14="http://schemas.microsoft.com/office/powerpoint/2010/main" val="3557055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No man’s land</a:t>
            </a:r>
            <a:endParaRPr lang="en-US" dirty="0">
              <a:solidFill>
                <a:srgbClr val="FFFFFF"/>
              </a:solidFill>
            </a:endParaRPr>
          </a:p>
        </p:txBody>
      </p:sp>
      <p:pic>
        <p:nvPicPr>
          <p:cNvPr id="4" name="Content Placeholder 3"/>
          <p:cNvPicPr>
            <a:picLocks noGrp="1" noChangeAspect="1"/>
          </p:cNvPicPr>
          <p:nvPr>
            <p:ph idx="1"/>
          </p:nvPr>
        </p:nvPicPr>
        <p:blipFill>
          <a:blip r:embed="rId2"/>
          <a:srcRect l="-11238" r="-11238"/>
          <a:stretch>
            <a:fillRect/>
          </a:stretch>
        </p:blipFill>
        <p:spPr>
          <a:xfrm>
            <a:off x="301625" y="1600200"/>
            <a:ext cx="6069013" cy="3197225"/>
          </a:xfrm>
        </p:spPr>
      </p:pic>
      <p:pic>
        <p:nvPicPr>
          <p:cNvPr id="409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4521200"/>
            <a:ext cx="3454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6345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PROP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46990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5003800" y="260350"/>
            <a:ext cx="4140200" cy="650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800" dirty="0">
                <a:solidFill>
                  <a:srgbClr val="FFFFFF"/>
                </a:solidFill>
                <a:latin typeface="Comic Sans MS" charset="0"/>
                <a:cs typeface="+mn-cs"/>
              </a:rPr>
              <a:t>The British government wanted to encourage men to enlist for war.</a:t>
            </a:r>
          </a:p>
          <a:p>
            <a:pPr>
              <a:spcBef>
                <a:spcPct val="50000"/>
              </a:spcBef>
              <a:defRPr/>
            </a:pPr>
            <a:endParaRPr lang="en-GB" sz="2800" dirty="0">
              <a:solidFill>
                <a:srgbClr val="FFFFFF"/>
              </a:solidFill>
              <a:latin typeface="Comic Sans MS" charset="0"/>
              <a:cs typeface="+mn-cs"/>
            </a:endParaRPr>
          </a:p>
          <a:p>
            <a:pPr>
              <a:spcBef>
                <a:spcPct val="50000"/>
              </a:spcBef>
              <a:defRPr/>
            </a:pPr>
            <a:r>
              <a:rPr lang="en-GB" sz="2800" dirty="0">
                <a:solidFill>
                  <a:srgbClr val="FFFFFF"/>
                </a:solidFill>
                <a:latin typeface="Comic Sans MS" charset="0"/>
                <a:cs typeface="+mn-cs"/>
              </a:rPr>
              <a:t>They said the war would be safe, hardly any fighting, a good lark and over by Christmas.</a:t>
            </a:r>
          </a:p>
          <a:p>
            <a:pPr>
              <a:spcBef>
                <a:spcPct val="50000"/>
              </a:spcBef>
              <a:defRPr/>
            </a:pPr>
            <a:endParaRPr lang="en-GB" sz="2800" dirty="0">
              <a:solidFill>
                <a:srgbClr val="FFFFFF"/>
              </a:solidFill>
              <a:latin typeface="Comic Sans MS" charset="0"/>
              <a:cs typeface="+mn-cs"/>
            </a:endParaRPr>
          </a:p>
          <a:p>
            <a:pPr>
              <a:spcBef>
                <a:spcPct val="50000"/>
              </a:spcBef>
              <a:defRPr/>
            </a:pPr>
            <a:r>
              <a:rPr lang="en-GB" sz="2800" dirty="0">
                <a:solidFill>
                  <a:srgbClr val="FFFFFF"/>
                </a:solidFill>
                <a:latin typeface="Comic Sans MS" charset="0"/>
                <a:cs typeface="+mn-cs"/>
              </a:rPr>
              <a:t>They used advertising posters to encourage this idea!</a:t>
            </a:r>
          </a:p>
        </p:txBody>
      </p:sp>
      <p:sp>
        <p:nvSpPr>
          <p:cNvPr id="7175" name="Rectangle 7"/>
          <p:cNvSpPr>
            <a:spLocks noChangeArrowheads="1"/>
          </p:cNvSpPr>
          <p:nvPr/>
        </p:nvSpPr>
        <p:spPr bwMode="auto">
          <a:xfrm>
            <a:off x="179388" y="5373688"/>
            <a:ext cx="4679950" cy="1223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700">
                <a:latin typeface="Comic Sans MS" charset="0"/>
                <a:cs typeface="+mn-cs"/>
              </a:rPr>
              <a:t>A picture of soldiers going </a:t>
            </a:r>
          </a:p>
          <a:p>
            <a:pPr algn="ctr">
              <a:defRPr/>
            </a:pPr>
            <a:r>
              <a:rPr lang="ja-JP" altLang="en-GB" sz="2700">
                <a:latin typeface="Arial"/>
                <a:cs typeface="+mn-cs"/>
              </a:rPr>
              <a:t>‘</a:t>
            </a:r>
            <a:r>
              <a:rPr lang="en-GB" sz="2700">
                <a:latin typeface="Comic Sans MS" charset="0"/>
                <a:cs typeface="+mn-cs"/>
              </a:rPr>
              <a:t>Over the Top</a:t>
            </a:r>
            <a:r>
              <a:rPr lang="ja-JP" altLang="en-GB" sz="2700">
                <a:latin typeface="Arial"/>
                <a:cs typeface="+mn-cs"/>
              </a:rPr>
              <a:t>’</a:t>
            </a:r>
            <a:endParaRPr lang="en-GB" sz="2700">
              <a:latin typeface="Comic Sans MS" charset="0"/>
              <a:cs typeface="+mn-cs"/>
            </a:endParaRPr>
          </a:p>
        </p:txBody>
      </p:sp>
    </p:spTree>
    <p:extLst>
      <p:ext uri="{BB962C8B-B14F-4D97-AF65-F5344CB8AC3E}">
        <p14:creationId xmlns:p14="http://schemas.microsoft.com/office/powerpoint/2010/main" val="4185951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Effect transition="in" filter="fade">
                                      <p:cBhvr>
                                        <p:cTn id="12" dur="100"/>
                                        <p:tgtEl>
                                          <p:spTgt spid="7174">
                                            <p:txEl>
                                              <p:pRg st="0" end="0"/>
                                            </p:txEl>
                                          </p:spTgt>
                                        </p:tgtEl>
                                      </p:cBhvr>
                                    </p:animEffect>
                                    <p:anim calcmode="lin" valueType="num">
                                      <p:cBhvr>
                                        <p:cTn id="13" dur="400" fill="hold"/>
                                        <p:tgtEl>
                                          <p:spTgt spid="717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717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17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17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nodeType="afterGroup">
                            <p:stCondLst>
                              <p:cond delay="1000"/>
                            </p:stCondLst>
                            <p:childTnLst>
                              <p:par>
                                <p:cTn id="18" presetID="43" presetClass="entr" presetSubtype="0" fill="hold" nodeType="afterEffect">
                                  <p:stCondLst>
                                    <p:cond delay="0"/>
                                  </p:stCondLst>
                                  <p:childTnLst>
                                    <p:set>
                                      <p:cBhvr>
                                        <p:cTn id="19" dur="1" fill="hold">
                                          <p:stCondLst>
                                            <p:cond delay="0"/>
                                          </p:stCondLst>
                                        </p:cTn>
                                        <p:tgtEl>
                                          <p:spTgt spid="7174">
                                            <p:txEl>
                                              <p:pRg st="2" end="2"/>
                                            </p:txEl>
                                          </p:spTgt>
                                        </p:tgtEl>
                                        <p:attrNameLst>
                                          <p:attrName>style.visibility</p:attrName>
                                        </p:attrNameLst>
                                      </p:cBhvr>
                                      <p:to>
                                        <p:strVal val="visible"/>
                                      </p:to>
                                    </p:set>
                                    <p:animEffect transition="in" filter="fade">
                                      <p:cBhvr>
                                        <p:cTn id="20" dur="100"/>
                                        <p:tgtEl>
                                          <p:spTgt spid="7174">
                                            <p:txEl>
                                              <p:pRg st="2" end="2"/>
                                            </p:txEl>
                                          </p:spTgt>
                                        </p:tgtEl>
                                      </p:cBhvr>
                                    </p:animEffect>
                                    <p:anim calcmode="lin" valueType="num">
                                      <p:cBhvr>
                                        <p:cTn id="21" dur="400" fill="hold"/>
                                        <p:tgtEl>
                                          <p:spTgt spid="7174">
                                            <p:txEl>
                                              <p:pRg st="2" end="2"/>
                                            </p:txEl>
                                          </p:spTgt>
                                        </p:tgtEl>
                                        <p:attrNameLst>
                                          <p:attrName>ppt_x</p:attrName>
                                        </p:attrNameLst>
                                      </p:cBhvr>
                                      <p:tavLst>
                                        <p:tav tm="0">
                                          <p:val>
                                            <p:strVal val="#ppt_x"/>
                                          </p:val>
                                        </p:tav>
                                        <p:tav tm="100000">
                                          <p:val>
                                            <p:strVal val="#ppt_x"/>
                                          </p:val>
                                        </p:tav>
                                      </p:tavLst>
                                    </p:anim>
                                    <p:anim calcmode="lin" valueType="num">
                                      <p:cBhvr>
                                        <p:cTn id="22" dur="400" fill="hold"/>
                                        <p:tgtEl>
                                          <p:spTgt spid="7174">
                                            <p:txEl>
                                              <p:pRg st="2" end="2"/>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717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717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7174">
                                            <p:txEl>
                                              <p:pRg st="4" end="4"/>
                                            </p:txEl>
                                          </p:spTgt>
                                        </p:tgtEl>
                                        <p:attrNameLst>
                                          <p:attrName>style.visibility</p:attrName>
                                        </p:attrNameLst>
                                      </p:cBhvr>
                                      <p:to>
                                        <p:strVal val="visible"/>
                                      </p:to>
                                    </p:set>
                                    <p:animEffect transition="in" filter="dissolve">
                                      <p:cBhvr>
                                        <p:cTn id="27" dur="500"/>
                                        <p:tgtEl>
                                          <p:spTgt spid="71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 calcmode="lin" valueType="num">
                                      <p:cBhvr>
                                        <p:cTn id="32" dur="500" fill="hold"/>
                                        <p:tgtEl>
                                          <p:spTgt spid="7175"/>
                                        </p:tgtEl>
                                        <p:attrNameLst>
                                          <p:attrName>ppt_w</p:attrName>
                                        </p:attrNameLst>
                                      </p:cBhvr>
                                      <p:tavLst>
                                        <p:tav tm="0">
                                          <p:val>
                                            <p:fltVal val="0"/>
                                          </p:val>
                                        </p:tav>
                                        <p:tav tm="100000">
                                          <p:val>
                                            <p:strVal val="#ppt_w"/>
                                          </p:val>
                                        </p:tav>
                                      </p:tavLst>
                                    </p:anim>
                                    <p:anim calcmode="lin" valueType="num">
                                      <p:cBhvr>
                                        <p:cTn id="33" dur="500" fill="hold"/>
                                        <p:tgtEl>
                                          <p:spTgt spid="7175"/>
                                        </p:tgtEl>
                                        <p:attrNameLst>
                                          <p:attrName>ppt_h</p:attrName>
                                        </p:attrNameLst>
                                      </p:cBhvr>
                                      <p:tavLst>
                                        <p:tav tm="0">
                                          <p:val>
                                            <p:fltVal val="0"/>
                                          </p:val>
                                        </p:tav>
                                        <p:tav tm="100000">
                                          <p:val>
                                            <p:strVal val="#ppt_h"/>
                                          </p:val>
                                        </p:tav>
                                      </p:tavLst>
                                    </p:anim>
                                    <p:animEffect transition="in" filter="fade">
                                      <p:cBhvr>
                                        <p:cTn id="34"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TRENC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539750" y="5589588"/>
            <a:ext cx="79930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3300" dirty="0">
                <a:solidFill>
                  <a:srgbClr val="FFFFFF"/>
                </a:solidFill>
                <a:latin typeface="Comic Sans MS" charset="0"/>
                <a:cs typeface="+mn-cs"/>
              </a:rPr>
              <a:t>The reality of </a:t>
            </a:r>
            <a:r>
              <a:rPr lang="ja-JP" altLang="en-GB" sz="3300" dirty="0">
                <a:solidFill>
                  <a:srgbClr val="FFFFFF"/>
                </a:solidFill>
                <a:latin typeface="Arial"/>
                <a:cs typeface="+mn-cs"/>
              </a:rPr>
              <a:t>‘</a:t>
            </a:r>
            <a:r>
              <a:rPr lang="en-GB" sz="3300" dirty="0">
                <a:solidFill>
                  <a:srgbClr val="FFFFFF"/>
                </a:solidFill>
                <a:latin typeface="Comic Sans MS" charset="0"/>
                <a:cs typeface="+mn-cs"/>
              </a:rPr>
              <a:t>going over the top</a:t>
            </a:r>
            <a:r>
              <a:rPr lang="ja-JP" altLang="en-GB" sz="3300" dirty="0">
                <a:solidFill>
                  <a:srgbClr val="FFFFFF"/>
                </a:solidFill>
                <a:latin typeface="Arial"/>
                <a:cs typeface="+mn-cs"/>
              </a:rPr>
              <a:t>’</a:t>
            </a:r>
            <a:r>
              <a:rPr lang="en-GB" sz="3300" dirty="0">
                <a:solidFill>
                  <a:srgbClr val="FFFFFF"/>
                </a:solidFill>
                <a:latin typeface="Comic Sans MS" charset="0"/>
                <a:cs typeface="+mn-cs"/>
              </a:rPr>
              <a:t> was very different!</a:t>
            </a:r>
          </a:p>
        </p:txBody>
      </p:sp>
    </p:spTree>
    <p:extLst>
      <p:ext uri="{BB962C8B-B14F-4D97-AF65-F5344CB8AC3E}">
        <p14:creationId xmlns:p14="http://schemas.microsoft.com/office/powerpoint/2010/main" val="998022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FWW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179388" y="5499100"/>
            <a:ext cx="87852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3300" dirty="0">
                <a:solidFill>
                  <a:srgbClr val="FFFFFF"/>
                </a:solidFill>
                <a:latin typeface="Comic Sans MS" charset="0"/>
                <a:cs typeface="+mn-cs"/>
              </a:rPr>
              <a:t>How the uniform and equipment changed after just three weeks in the trenches…</a:t>
            </a:r>
          </a:p>
        </p:txBody>
      </p:sp>
    </p:spTree>
    <p:extLst>
      <p:ext uri="{BB962C8B-B14F-4D97-AF65-F5344CB8AC3E}">
        <p14:creationId xmlns:p14="http://schemas.microsoft.com/office/powerpoint/2010/main" val="27854471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OBJECTIVES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Explain the nature of World War I.</a:t>
            </a:r>
          </a:p>
          <a:p>
            <a:endParaRPr lang="en-US" dirty="0">
              <a:solidFill>
                <a:srgbClr val="FFFFFF"/>
              </a:solidFill>
            </a:endParaRPr>
          </a:p>
          <a:p>
            <a:r>
              <a:rPr lang="en-US" dirty="0" smtClean="0">
                <a:solidFill>
                  <a:srgbClr val="FFFFFF"/>
                </a:solidFill>
              </a:rPr>
              <a:t>Determine the main reasons the United States entered WWI</a:t>
            </a:r>
            <a:endParaRPr lang="en-US" dirty="0">
              <a:solidFill>
                <a:srgbClr val="FFFFFF"/>
              </a:solidFill>
            </a:endParaRPr>
          </a:p>
        </p:txBody>
      </p:sp>
    </p:spTree>
    <p:extLst>
      <p:ext uri="{BB962C8B-B14F-4D97-AF65-F5344CB8AC3E}">
        <p14:creationId xmlns:p14="http://schemas.microsoft.com/office/powerpoint/2010/main" val="338815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FWW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8913"/>
            <a:ext cx="7056437"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668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TRENCH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215900"/>
            <a:ext cx="41100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5" descr="Ypr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636838"/>
            <a:ext cx="38036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4572000" y="47625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400" dirty="0">
                <a:solidFill>
                  <a:srgbClr val="FFFFFF"/>
                </a:solidFill>
                <a:latin typeface="Comic Sans MS" charset="0"/>
                <a:cs typeface="+mn-cs"/>
              </a:rPr>
              <a:t>No smiling  and relaxed faces…</a:t>
            </a:r>
          </a:p>
          <a:p>
            <a:pPr>
              <a:spcBef>
                <a:spcPct val="50000"/>
              </a:spcBef>
              <a:defRPr/>
            </a:pPr>
            <a:endParaRPr lang="en-GB" sz="2400" dirty="0">
              <a:solidFill>
                <a:srgbClr val="FFFFFF"/>
              </a:solidFill>
              <a:latin typeface="Comic Sans MS" charset="0"/>
              <a:cs typeface="+mn-cs"/>
            </a:endParaRPr>
          </a:p>
          <a:p>
            <a:pPr>
              <a:spcBef>
                <a:spcPct val="50000"/>
              </a:spcBef>
              <a:defRPr/>
            </a:pPr>
            <a:r>
              <a:rPr lang="en-GB" sz="2400" dirty="0">
                <a:solidFill>
                  <a:srgbClr val="FFFFFF"/>
                </a:solidFill>
                <a:latin typeface="Comic Sans MS" charset="0"/>
                <a:cs typeface="+mn-cs"/>
              </a:rPr>
              <a:t>No clean uniforms…</a:t>
            </a:r>
          </a:p>
        </p:txBody>
      </p:sp>
      <p:sp>
        <p:nvSpPr>
          <p:cNvPr id="12295" name="Text Box 7"/>
          <p:cNvSpPr txBox="1">
            <a:spLocks noChangeArrowheads="1"/>
          </p:cNvSpPr>
          <p:nvPr/>
        </p:nvSpPr>
        <p:spPr bwMode="auto">
          <a:xfrm>
            <a:off x="179388" y="4581525"/>
            <a:ext cx="4681537"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400" dirty="0">
                <a:solidFill>
                  <a:srgbClr val="FFFFFF"/>
                </a:solidFill>
                <a:latin typeface="Comic Sans MS" charset="0"/>
                <a:cs typeface="+mn-cs"/>
              </a:rPr>
              <a:t>Their equipment is scattered everywhere…</a:t>
            </a:r>
          </a:p>
          <a:p>
            <a:pPr>
              <a:spcBef>
                <a:spcPct val="50000"/>
              </a:spcBef>
              <a:defRPr/>
            </a:pPr>
            <a:endParaRPr lang="en-GB" sz="1400" dirty="0">
              <a:solidFill>
                <a:srgbClr val="FFFFFF"/>
              </a:solidFill>
              <a:latin typeface="Comic Sans MS" charset="0"/>
              <a:cs typeface="+mn-cs"/>
            </a:endParaRPr>
          </a:p>
          <a:p>
            <a:pPr>
              <a:spcBef>
                <a:spcPct val="50000"/>
              </a:spcBef>
              <a:defRPr/>
            </a:pPr>
            <a:r>
              <a:rPr lang="en-GB" sz="2400" dirty="0">
                <a:solidFill>
                  <a:srgbClr val="FFFFFF"/>
                </a:solidFill>
                <a:latin typeface="Comic Sans MS" charset="0"/>
                <a:cs typeface="+mn-cs"/>
              </a:rPr>
              <a:t>Boredom and sleep are obvious…</a:t>
            </a:r>
          </a:p>
        </p:txBody>
      </p:sp>
    </p:spTree>
    <p:extLst>
      <p:ext uri="{BB962C8B-B14F-4D97-AF65-F5344CB8AC3E}">
        <p14:creationId xmlns:p14="http://schemas.microsoft.com/office/powerpoint/2010/main" val="2526802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duckbo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WordArt 5"/>
          <p:cNvSpPr>
            <a:spLocks noChangeArrowheads="1" noChangeShapeType="1" noTextEdit="1"/>
          </p:cNvSpPr>
          <p:nvPr/>
        </p:nvSpPr>
        <p:spPr bwMode="auto">
          <a:xfrm>
            <a:off x="468313" y="5229225"/>
            <a:ext cx="8064500" cy="13684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mic Sans MS"/>
                <a:ea typeface="Comic Sans MS"/>
                <a:cs typeface="Comic Sans MS"/>
              </a:rPr>
              <a:t>Mass Devastation</a:t>
            </a:r>
          </a:p>
        </p:txBody>
      </p:sp>
    </p:spTree>
    <p:extLst>
      <p:ext uri="{BB962C8B-B14F-4D97-AF65-F5344CB8AC3E}">
        <p14:creationId xmlns:p14="http://schemas.microsoft.com/office/powerpoint/2010/main" val="20099697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Battle of Somme</a:t>
            </a:r>
            <a:endParaRPr lang="en-US" dirty="0">
              <a:solidFill>
                <a:srgbClr val="FFFFFF"/>
              </a:solidFill>
            </a:endParaRPr>
          </a:p>
        </p:txBody>
      </p:sp>
      <p:sp>
        <p:nvSpPr>
          <p:cNvPr id="3" name="Content Placeholder 2"/>
          <p:cNvSpPr>
            <a:spLocks noGrp="1"/>
          </p:cNvSpPr>
          <p:nvPr>
            <p:ph idx="1"/>
          </p:nvPr>
        </p:nvSpPr>
        <p:spPr/>
        <p:txBody>
          <a:bodyPr/>
          <a:lstStyle/>
          <a:p>
            <a:pPr>
              <a:defRPr/>
            </a:pPr>
            <a:r>
              <a:rPr lang="en-US" dirty="0" smtClean="0">
                <a:solidFill>
                  <a:srgbClr val="FFFFFF"/>
                </a:solidFill>
              </a:rPr>
              <a:t>1,100,000 soldiers dead</a:t>
            </a:r>
          </a:p>
          <a:p>
            <a:pPr>
              <a:defRPr/>
            </a:pPr>
            <a:endParaRPr lang="en-US" dirty="0">
              <a:solidFill>
                <a:srgbClr val="FFFFFF"/>
              </a:solidFill>
            </a:endParaRPr>
          </a:p>
          <a:p>
            <a:pPr>
              <a:defRPr/>
            </a:pPr>
            <a:r>
              <a:rPr lang="en-US" dirty="0" smtClean="0">
                <a:solidFill>
                  <a:srgbClr val="FFFFFF"/>
                </a:solidFill>
              </a:rPr>
              <a:t>No one gaining ground.</a:t>
            </a:r>
            <a:endParaRPr lang="en-US" dirty="0">
              <a:solidFill>
                <a:srgbClr val="FFFFFF"/>
              </a:solidFill>
            </a:endParaRPr>
          </a:p>
        </p:txBody>
      </p:sp>
      <p:pic>
        <p:nvPicPr>
          <p:cNvPr id="419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2205038"/>
            <a:ext cx="46386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73238"/>
            <a:ext cx="3352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432300"/>
            <a:ext cx="3352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032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w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0"/>
            <a:ext cx="774065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WordArt 5"/>
          <p:cNvSpPr>
            <a:spLocks noChangeArrowheads="1" noChangeShapeType="1" noTextEdit="1"/>
          </p:cNvSpPr>
          <p:nvPr/>
        </p:nvSpPr>
        <p:spPr bwMode="auto">
          <a:xfrm>
            <a:off x="1258888" y="260350"/>
            <a:ext cx="3810000" cy="638175"/>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00"/>
                </a:solidFill>
                <a:latin typeface="Comic Sans MS"/>
                <a:ea typeface="Comic Sans MS"/>
                <a:cs typeface="Comic Sans MS"/>
              </a:rPr>
              <a:t>Freezing Winters</a:t>
            </a:r>
          </a:p>
        </p:txBody>
      </p:sp>
    </p:spTree>
    <p:extLst>
      <p:ext uri="{BB962C8B-B14F-4D97-AF65-F5344CB8AC3E}">
        <p14:creationId xmlns:p14="http://schemas.microsoft.com/office/powerpoint/2010/main" val="2550121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YPRE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Oval 6"/>
          <p:cNvSpPr>
            <a:spLocks noChangeArrowheads="1"/>
          </p:cNvSpPr>
          <p:nvPr/>
        </p:nvSpPr>
        <p:spPr bwMode="auto">
          <a:xfrm>
            <a:off x="684213" y="1125538"/>
            <a:ext cx="3527425" cy="2951162"/>
          </a:xfrm>
          <a:prstGeom prst="ellipse">
            <a:avLst/>
          </a:prstGeom>
          <a:noFill/>
          <a:ln w="412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3" name="Oval 7"/>
          <p:cNvSpPr>
            <a:spLocks noChangeArrowheads="1"/>
          </p:cNvSpPr>
          <p:nvPr/>
        </p:nvSpPr>
        <p:spPr bwMode="auto">
          <a:xfrm>
            <a:off x="3924300" y="549275"/>
            <a:ext cx="1295400" cy="14398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2202084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FWWamp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34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21326373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144 Lusitania </a:t>
            </a:r>
            <a:endParaRPr lang="en-US" dirty="0">
              <a:solidFill>
                <a:srgbClr val="FFFFFF"/>
              </a:solidFill>
            </a:endParaRPr>
          </a:p>
        </p:txBody>
      </p:sp>
      <p:pic>
        <p:nvPicPr>
          <p:cNvPr id="3" name="Picture 2"/>
          <p:cNvPicPr>
            <a:picLocks noChangeAspect="1"/>
          </p:cNvPicPr>
          <p:nvPr/>
        </p:nvPicPr>
        <p:blipFill>
          <a:blip r:embed="rId2"/>
          <a:stretch>
            <a:fillRect/>
          </a:stretch>
        </p:blipFill>
        <p:spPr>
          <a:xfrm>
            <a:off x="457200" y="1295400"/>
            <a:ext cx="3708400" cy="2197100"/>
          </a:xfrm>
          <a:prstGeom prst="rect">
            <a:avLst/>
          </a:prstGeom>
        </p:spPr>
      </p:pic>
      <p:pic>
        <p:nvPicPr>
          <p:cNvPr id="4" name="Picture 3"/>
          <p:cNvPicPr>
            <a:picLocks noChangeAspect="1"/>
          </p:cNvPicPr>
          <p:nvPr/>
        </p:nvPicPr>
        <p:blipFill>
          <a:blip r:embed="rId3"/>
          <a:stretch>
            <a:fillRect/>
          </a:stretch>
        </p:blipFill>
        <p:spPr>
          <a:xfrm>
            <a:off x="3592108" y="3808560"/>
            <a:ext cx="2186391" cy="3049440"/>
          </a:xfrm>
          <a:prstGeom prst="rect">
            <a:avLst/>
          </a:prstGeom>
        </p:spPr>
      </p:pic>
      <p:pic>
        <p:nvPicPr>
          <p:cNvPr id="5" name="Picture 4"/>
          <p:cNvPicPr>
            <a:picLocks noChangeAspect="1"/>
          </p:cNvPicPr>
          <p:nvPr/>
        </p:nvPicPr>
        <p:blipFill>
          <a:blip r:embed="rId4"/>
          <a:stretch>
            <a:fillRect/>
          </a:stretch>
        </p:blipFill>
        <p:spPr>
          <a:xfrm>
            <a:off x="0" y="3810000"/>
            <a:ext cx="2438400" cy="3048000"/>
          </a:xfrm>
          <a:prstGeom prst="rect">
            <a:avLst/>
          </a:prstGeom>
        </p:spPr>
      </p:pic>
      <p:pic>
        <p:nvPicPr>
          <p:cNvPr id="6" name="Picture 5"/>
          <p:cNvPicPr>
            <a:picLocks noChangeAspect="1"/>
          </p:cNvPicPr>
          <p:nvPr/>
        </p:nvPicPr>
        <p:blipFill>
          <a:blip r:embed="rId5"/>
          <a:stretch>
            <a:fillRect/>
          </a:stretch>
        </p:blipFill>
        <p:spPr>
          <a:xfrm>
            <a:off x="6840278" y="3810000"/>
            <a:ext cx="2303721" cy="3048000"/>
          </a:xfrm>
          <a:prstGeom prst="rect">
            <a:avLst/>
          </a:prstGeom>
        </p:spPr>
      </p:pic>
      <p:pic>
        <p:nvPicPr>
          <p:cNvPr id="7" name="Picture 6"/>
          <p:cNvPicPr>
            <a:picLocks noChangeAspect="1"/>
          </p:cNvPicPr>
          <p:nvPr/>
        </p:nvPicPr>
        <p:blipFill>
          <a:blip r:embed="rId6"/>
          <a:stretch>
            <a:fillRect/>
          </a:stretch>
        </p:blipFill>
        <p:spPr>
          <a:xfrm>
            <a:off x="5213643" y="1283539"/>
            <a:ext cx="2907714" cy="2208961"/>
          </a:xfrm>
          <a:prstGeom prst="rect">
            <a:avLst/>
          </a:prstGeom>
        </p:spPr>
      </p:pic>
    </p:spTree>
    <p:extLst>
      <p:ext uri="{BB962C8B-B14F-4D97-AF65-F5344CB8AC3E}">
        <p14:creationId xmlns:p14="http://schemas.microsoft.com/office/powerpoint/2010/main" val="19194088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Total War</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chemeClr val="bg1"/>
                </a:solidFill>
              </a:rPr>
              <a:t>Total </a:t>
            </a:r>
            <a:r>
              <a:rPr lang="en-US" dirty="0">
                <a:solidFill>
                  <a:schemeClr val="bg1"/>
                </a:solidFill>
              </a:rPr>
              <a:t>war is when a government devotes all of its resources to war</a:t>
            </a:r>
            <a:r>
              <a:rPr lang="en-US" dirty="0" smtClean="0">
                <a:solidFill>
                  <a:schemeClr val="bg1"/>
                </a:solidFill>
              </a:rPr>
              <a:t>.</a:t>
            </a:r>
          </a:p>
          <a:p>
            <a:r>
              <a:rPr lang="en-US" dirty="0" smtClean="0">
                <a:solidFill>
                  <a:schemeClr val="bg1"/>
                </a:solidFill>
              </a:rPr>
              <a:t>The </a:t>
            </a:r>
            <a:r>
              <a:rPr lang="en-US" dirty="0">
                <a:solidFill>
                  <a:schemeClr val="bg1"/>
                </a:solidFill>
              </a:rPr>
              <a:t>warring Europeans nations started to follow this policy.</a:t>
            </a:r>
          </a:p>
        </p:txBody>
      </p:sp>
      <p:pic>
        <p:nvPicPr>
          <p:cNvPr id="4" name="Picture 3"/>
          <p:cNvPicPr>
            <a:picLocks noChangeAspect="1"/>
          </p:cNvPicPr>
          <p:nvPr/>
        </p:nvPicPr>
        <p:blipFill>
          <a:blip r:embed="rId3"/>
          <a:stretch>
            <a:fillRect/>
          </a:stretch>
        </p:blipFill>
        <p:spPr>
          <a:xfrm>
            <a:off x="6430945" y="3189050"/>
            <a:ext cx="2713055" cy="3668950"/>
          </a:xfrm>
          <a:prstGeom prst="rect">
            <a:avLst/>
          </a:prstGeom>
        </p:spPr>
      </p:pic>
      <p:pic>
        <p:nvPicPr>
          <p:cNvPr id="5" name="Picture 4"/>
          <p:cNvPicPr>
            <a:picLocks noChangeAspect="1"/>
          </p:cNvPicPr>
          <p:nvPr/>
        </p:nvPicPr>
        <p:blipFill>
          <a:blip r:embed="rId4"/>
          <a:stretch>
            <a:fillRect/>
          </a:stretch>
        </p:blipFill>
        <p:spPr>
          <a:xfrm>
            <a:off x="0" y="3685950"/>
            <a:ext cx="2540000" cy="3009900"/>
          </a:xfrm>
          <a:prstGeom prst="rect">
            <a:avLst/>
          </a:prstGeom>
        </p:spPr>
      </p:pic>
    </p:spTree>
    <p:extLst>
      <p:ext uri="{BB962C8B-B14F-4D97-AF65-F5344CB8AC3E}">
        <p14:creationId xmlns:p14="http://schemas.microsoft.com/office/powerpoint/2010/main" val="1511356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143 Trench Warfare</a:t>
            </a:r>
            <a:endParaRPr lang="en-US" dirty="0">
              <a:solidFill>
                <a:srgbClr val="FFFFFF"/>
              </a:solidFill>
            </a:endParaRPr>
          </a:p>
        </p:txBody>
      </p:sp>
      <p:sp>
        <p:nvSpPr>
          <p:cNvPr id="3" name="Content Placeholder 2"/>
          <p:cNvSpPr>
            <a:spLocks noGrp="1"/>
          </p:cNvSpPr>
          <p:nvPr>
            <p:ph idx="1"/>
          </p:nvPr>
        </p:nvSpPr>
        <p:spPr/>
        <p:txBody>
          <a:bodyPr/>
          <a:lstStyle/>
          <a:p>
            <a:pPr>
              <a:defRPr/>
            </a:pPr>
            <a:r>
              <a:rPr lang="en-US" dirty="0" smtClean="0">
                <a:solidFill>
                  <a:srgbClr val="FFFFFF"/>
                </a:solidFill>
              </a:rPr>
              <a:t>War use to be battle of men.</a:t>
            </a:r>
          </a:p>
          <a:p>
            <a:pPr>
              <a:defRPr/>
            </a:pPr>
            <a:endParaRPr lang="en-US" dirty="0">
              <a:solidFill>
                <a:srgbClr val="FFFFFF"/>
              </a:solidFill>
            </a:endParaRPr>
          </a:p>
          <a:p>
            <a:pPr>
              <a:defRPr/>
            </a:pPr>
            <a:r>
              <a:rPr lang="en-US" dirty="0" smtClean="0">
                <a:solidFill>
                  <a:srgbClr val="FFFFFF"/>
                </a:solidFill>
              </a:rPr>
              <a:t>Industrial Revolution turned war in to battle of machines.</a:t>
            </a:r>
            <a:endParaRPr lang="en-US" dirty="0">
              <a:solidFill>
                <a:srgbClr val="FFFFFF"/>
              </a:solidFill>
            </a:endParaRPr>
          </a:p>
        </p:txBody>
      </p:sp>
      <p:pic>
        <p:nvPicPr>
          <p:cNvPr id="327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12875"/>
            <a:ext cx="15525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0413"/>
            <a:ext cx="3581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4724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0590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US and WWI</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US tried to avoid going to war.</a:t>
            </a:r>
          </a:p>
          <a:p>
            <a:endParaRPr lang="en-US" dirty="0">
              <a:solidFill>
                <a:srgbClr val="FFFFFF"/>
              </a:solidFill>
            </a:endParaRPr>
          </a:p>
          <a:p>
            <a:pPr lvl="1"/>
            <a:r>
              <a:rPr lang="en-US" dirty="0" smtClean="0">
                <a:solidFill>
                  <a:srgbClr val="FFFFFF"/>
                </a:solidFill>
              </a:rPr>
              <a:t>It was getting difficult</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457200" y="3422650"/>
            <a:ext cx="2844800" cy="2857500"/>
          </a:xfrm>
          <a:prstGeom prst="rect">
            <a:avLst/>
          </a:prstGeom>
        </p:spPr>
      </p:pic>
      <p:pic>
        <p:nvPicPr>
          <p:cNvPr id="5" name="Picture 4"/>
          <p:cNvPicPr>
            <a:picLocks noChangeAspect="1"/>
          </p:cNvPicPr>
          <p:nvPr/>
        </p:nvPicPr>
        <p:blipFill>
          <a:blip r:embed="rId3"/>
          <a:stretch>
            <a:fillRect/>
          </a:stretch>
        </p:blipFill>
        <p:spPr>
          <a:xfrm>
            <a:off x="5374706" y="3422649"/>
            <a:ext cx="2703513" cy="2703513"/>
          </a:xfrm>
          <a:prstGeom prst="rect">
            <a:avLst/>
          </a:prstGeom>
        </p:spPr>
      </p:pic>
      <p:pic>
        <p:nvPicPr>
          <p:cNvPr id="6" name="Picture 5"/>
          <p:cNvPicPr>
            <a:picLocks noChangeAspect="1"/>
          </p:cNvPicPr>
          <p:nvPr/>
        </p:nvPicPr>
        <p:blipFill>
          <a:blip r:embed="rId4"/>
          <a:stretch>
            <a:fillRect/>
          </a:stretch>
        </p:blipFill>
        <p:spPr>
          <a:xfrm>
            <a:off x="6370156" y="1258898"/>
            <a:ext cx="2316644" cy="1735247"/>
          </a:xfrm>
          <a:prstGeom prst="rect">
            <a:avLst/>
          </a:prstGeom>
        </p:spPr>
      </p:pic>
    </p:spTree>
    <p:extLst>
      <p:ext uri="{BB962C8B-B14F-4D97-AF65-F5344CB8AC3E}">
        <p14:creationId xmlns:p14="http://schemas.microsoft.com/office/powerpoint/2010/main" val="3501942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Lusitania</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In 1915, a German submarine sank the Lusitania.</a:t>
            </a:r>
          </a:p>
          <a:p>
            <a:endParaRPr lang="en-US" dirty="0">
              <a:solidFill>
                <a:srgbClr val="FFFFFF"/>
              </a:solidFill>
            </a:endParaRPr>
          </a:p>
          <a:p>
            <a:pPr lvl="1"/>
            <a:r>
              <a:rPr lang="en-US" dirty="0" smtClean="0">
                <a:solidFill>
                  <a:srgbClr val="FFFFFF"/>
                </a:solidFill>
              </a:rPr>
              <a:t>Passenger liner carrying 1900 people.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0" y="4902200"/>
            <a:ext cx="3048000" cy="1955800"/>
          </a:xfrm>
          <a:prstGeom prst="rect">
            <a:avLst/>
          </a:prstGeom>
        </p:spPr>
      </p:pic>
      <p:pic>
        <p:nvPicPr>
          <p:cNvPr id="5" name="Picture 4"/>
          <p:cNvPicPr>
            <a:picLocks noChangeAspect="1"/>
          </p:cNvPicPr>
          <p:nvPr/>
        </p:nvPicPr>
        <p:blipFill>
          <a:blip r:embed="rId3"/>
          <a:stretch>
            <a:fillRect/>
          </a:stretch>
        </p:blipFill>
        <p:spPr>
          <a:xfrm>
            <a:off x="6707915" y="4736614"/>
            <a:ext cx="2237625" cy="2121385"/>
          </a:xfrm>
          <a:prstGeom prst="rect">
            <a:avLst/>
          </a:prstGeom>
        </p:spPr>
      </p:pic>
      <p:pic>
        <p:nvPicPr>
          <p:cNvPr id="6" name="Picture 5"/>
          <p:cNvPicPr>
            <a:picLocks noChangeAspect="1"/>
          </p:cNvPicPr>
          <p:nvPr/>
        </p:nvPicPr>
        <p:blipFill>
          <a:blip r:embed="rId4"/>
          <a:stretch>
            <a:fillRect/>
          </a:stretch>
        </p:blipFill>
        <p:spPr>
          <a:xfrm>
            <a:off x="3259103" y="4996904"/>
            <a:ext cx="3210661" cy="1861095"/>
          </a:xfrm>
          <a:prstGeom prst="rect">
            <a:avLst/>
          </a:prstGeom>
        </p:spPr>
      </p:pic>
    </p:spTree>
    <p:extLst>
      <p:ext uri="{BB962C8B-B14F-4D97-AF65-F5344CB8AC3E}">
        <p14:creationId xmlns:p14="http://schemas.microsoft.com/office/powerpoint/2010/main" val="2768932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Sunk</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1200 dead</a:t>
            </a:r>
          </a:p>
          <a:p>
            <a:r>
              <a:rPr lang="en-US" dirty="0" smtClean="0">
                <a:solidFill>
                  <a:srgbClr val="FFFFFF"/>
                </a:solidFill>
              </a:rPr>
              <a:t>128 American</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0" y="4457700"/>
            <a:ext cx="3390900" cy="2400300"/>
          </a:xfrm>
          <a:prstGeom prst="rect">
            <a:avLst/>
          </a:prstGeom>
        </p:spPr>
      </p:pic>
      <p:pic>
        <p:nvPicPr>
          <p:cNvPr id="5" name="Picture 4"/>
          <p:cNvPicPr>
            <a:picLocks noChangeAspect="1"/>
          </p:cNvPicPr>
          <p:nvPr/>
        </p:nvPicPr>
        <p:blipFill>
          <a:blip r:embed="rId3"/>
          <a:stretch>
            <a:fillRect/>
          </a:stretch>
        </p:blipFill>
        <p:spPr>
          <a:xfrm>
            <a:off x="5638800" y="2177824"/>
            <a:ext cx="3048000" cy="1943100"/>
          </a:xfrm>
          <a:prstGeom prst="rect">
            <a:avLst/>
          </a:prstGeom>
        </p:spPr>
      </p:pic>
      <p:pic>
        <p:nvPicPr>
          <p:cNvPr id="6" name="Picture 5"/>
          <p:cNvPicPr>
            <a:picLocks noChangeAspect="1"/>
          </p:cNvPicPr>
          <p:nvPr/>
        </p:nvPicPr>
        <p:blipFill>
          <a:blip r:embed="rId4"/>
          <a:stretch>
            <a:fillRect/>
          </a:stretch>
        </p:blipFill>
        <p:spPr>
          <a:xfrm>
            <a:off x="5312201" y="4610100"/>
            <a:ext cx="3619500" cy="2247900"/>
          </a:xfrm>
          <a:prstGeom prst="rect">
            <a:avLst/>
          </a:prstGeom>
        </p:spPr>
      </p:pic>
    </p:spTree>
    <p:extLst>
      <p:ext uri="{BB962C8B-B14F-4D97-AF65-F5344CB8AC3E}">
        <p14:creationId xmlns:p14="http://schemas.microsoft.com/office/powerpoint/2010/main" val="8842007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US public opinion against Germany </a:t>
            </a:r>
            <a:endParaRPr lang="en-US" dirty="0">
              <a:solidFill>
                <a:srgbClr val="FFFFFF"/>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3945" y="1600200"/>
            <a:ext cx="7356091" cy="4868395"/>
          </a:xfrm>
          <a:prstGeom prst="rect">
            <a:avLst/>
          </a:prstGeom>
        </p:spPr>
      </p:pic>
    </p:spTree>
    <p:extLst>
      <p:ext uri="{BB962C8B-B14F-4D97-AF65-F5344CB8AC3E}">
        <p14:creationId xmlns:p14="http://schemas.microsoft.com/office/powerpoint/2010/main" val="4753244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Video</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hlinkClick r:id="rId2"/>
              </a:rPr>
              <a:t>Cartoon</a:t>
            </a:r>
            <a:endParaRPr lang="en-US" dirty="0">
              <a:solidFill>
                <a:srgbClr val="FFFFFF"/>
              </a:solidFill>
            </a:endParaRPr>
          </a:p>
        </p:txBody>
      </p:sp>
    </p:spTree>
    <p:extLst>
      <p:ext uri="{BB962C8B-B14F-4D97-AF65-F5344CB8AC3E}">
        <p14:creationId xmlns:p14="http://schemas.microsoft.com/office/powerpoint/2010/main" val="7542910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FFFF"/>
                </a:solidFill>
              </a:rPr>
              <a:t>Was it </a:t>
            </a:r>
            <a:r>
              <a:rPr lang="en-US" dirty="0">
                <a:solidFill>
                  <a:srgbClr val="FFFFFF"/>
                </a:solidFill>
              </a:rPr>
              <a:t>justifiable for the United States to go to war over the Lusitania?</a:t>
            </a:r>
          </a:p>
        </p:txBody>
      </p:sp>
      <p:pic>
        <p:nvPicPr>
          <p:cNvPr id="5" name="Picture 4"/>
          <p:cNvPicPr>
            <a:picLocks noChangeAspect="1"/>
          </p:cNvPicPr>
          <p:nvPr/>
        </p:nvPicPr>
        <p:blipFill>
          <a:blip r:embed="rId2"/>
          <a:stretch>
            <a:fillRect/>
          </a:stretch>
        </p:blipFill>
        <p:spPr>
          <a:xfrm>
            <a:off x="1511272" y="2732227"/>
            <a:ext cx="6233997" cy="4125773"/>
          </a:xfrm>
          <a:prstGeom prst="rect">
            <a:avLst/>
          </a:prstGeom>
        </p:spPr>
      </p:pic>
    </p:spTree>
    <p:extLst>
      <p:ext uri="{BB962C8B-B14F-4D97-AF65-F5344CB8AC3E}">
        <p14:creationId xmlns:p14="http://schemas.microsoft.com/office/powerpoint/2010/main" val="25518137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Primary Source Analysis</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FF"/>
                </a:solidFill>
              </a:rPr>
              <a:t>Submarines Kept Aid from Lusitania</a:t>
            </a:r>
          </a:p>
          <a:p>
            <a:endParaRPr lang="en-US" dirty="0">
              <a:solidFill>
                <a:srgbClr val="FFFFFF"/>
              </a:solidFill>
            </a:endParaRPr>
          </a:p>
          <a:p>
            <a:r>
              <a:rPr lang="en-US" dirty="0" smtClean="0">
                <a:solidFill>
                  <a:srgbClr val="FFFFFF"/>
                </a:solidFill>
              </a:rPr>
              <a:t>Summarize this article in two sentences.</a:t>
            </a:r>
          </a:p>
          <a:p>
            <a:r>
              <a:rPr lang="en-US" dirty="0" smtClean="0">
                <a:solidFill>
                  <a:srgbClr val="FFFFFF"/>
                </a:solidFill>
              </a:rPr>
              <a:t>Was Germany being a tyrant?</a:t>
            </a:r>
          </a:p>
          <a:p>
            <a:r>
              <a:rPr lang="en-US" dirty="0" smtClean="0">
                <a:solidFill>
                  <a:srgbClr val="FFFFFF"/>
                </a:solidFill>
              </a:rPr>
              <a:t>How do you think Americans responded to this article?</a:t>
            </a:r>
          </a:p>
          <a:p>
            <a:endParaRPr lang="en-US" dirty="0">
              <a:solidFill>
                <a:srgbClr val="FFFFFF"/>
              </a:solidFill>
            </a:endParaRPr>
          </a:p>
          <a:p>
            <a:r>
              <a:rPr lang="en-US" dirty="0">
                <a:solidFill>
                  <a:srgbClr val="FFFFFF"/>
                </a:solidFill>
              </a:rPr>
              <a:t>Was it justifiable for the United States to go to war over the Lusitania?</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915044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Primary Source 2</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FFFFFF"/>
                </a:solidFill>
              </a:rPr>
              <a:t>“Sinking Justified, says Dr. </a:t>
            </a:r>
            <a:r>
              <a:rPr lang="en-US" dirty="0" err="1">
                <a:solidFill>
                  <a:srgbClr val="FFFFFF"/>
                </a:solidFill>
              </a:rPr>
              <a:t>Dernburg</a:t>
            </a:r>
            <a:r>
              <a:rPr lang="en-US" dirty="0" smtClean="0">
                <a:solidFill>
                  <a:srgbClr val="FFFFFF"/>
                </a:solidFill>
              </a:rPr>
              <a:t>”</a:t>
            </a:r>
          </a:p>
          <a:p>
            <a:endParaRPr lang="en-US" dirty="0">
              <a:solidFill>
                <a:srgbClr val="FFFFFF"/>
              </a:solidFill>
            </a:endParaRPr>
          </a:p>
          <a:p>
            <a:endParaRPr lang="en-US" dirty="0" smtClean="0">
              <a:solidFill>
                <a:srgbClr val="FFFFFF"/>
              </a:solidFill>
            </a:endParaRPr>
          </a:p>
          <a:p>
            <a:r>
              <a:rPr lang="en-US" dirty="0">
                <a:solidFill>
                  <a:srgbClr val="FFFFFF"/>
                </a:solidFill>
              </a:rPr>
              <a:t>Is Germany creating an excuse? </a:t>
            </a:r>
            <a:endParaRPr lang="en-US" dirty="0" smtClean="0">
              <a:solidFill>
                <a:srgbClr val="FFFFFF"/>
              </a:solidFill>
            </a:endParaRPr>
          </a:p>
          <a:p>
            <a:r>
              <a:rPr lang="en-US" dirty="0" smtClean="0">
                <a:solidFill>
                  <a:srgbClr val="FFFFFF"/>
                </a:solidFill>
              </a:rPr>
              <a:t>Are </a:t>
            </a:r>
            <a:r>
              <a:rPr lang="en-US" dirty="0">
                <a:solidFill>
                  <a:srgbClr val="FFFFFF"/>
                </a:solidFill>
              </a:rPr>
              <a:t>they trying to justify what they did</a:t>
            </a:r>
            <a:r>
              <a:rPr lang="en-US" dirty="0" smtClean="0">
                <a:solidFill>
                  <a:srgbClr val="FFFFFF"/>
                </a:solidFill>
              </a:rPr>
              <a:t>? </a:t>
            </a:r>
          </a:p>
          <a:p>
            <a:r>
              <a:rPr lang="en-US" dirty="0" smtClean="0">
                <a:solidFill>
                  <a:srgbClr val="FFFFFF"/>
                </a:solidFill>
              </a:rPr>
              <a:t>Why are they saying it was justified?</a:t>
            </a:r>
          </a:p>
          <a:p>
            <a:endParaRPr lang="en-US" dirty="0">
              <a:solidFill>
                <a:srgbClr val="FFFFFF"/>
              </a:solidFill>
            </a:endParaRPr>
          </a:p>
          <a:p>
            <a:r>
              <a:rPr lang="en-US" dirty="0">
                <a:solidFill>
                  <a:srgbClr val="FFFFFF"/>
                </a:solidFill>
              </a:rPr>
              <a:t>Was it justifiable for the United States to go to war over the Lusitania?</a:t>
            </a:r>
          </a:p>
          <a:p>
            <a:endParaRPr lang="en-US" dirty="0" smtClean="0"/>
          </a:p>
          <a:p>
            <a:endParaRPr lang="en-US" dirty="0"/>
          </a:p>
          <a:p>
            <a:endParaRPr lang="en-US" dirty="0"/>
          </a:p>
        </p:txBody>
      </p:sp>
    </p:spTree>
    <p:extLst>
      <p:ext uri="{BB962C8B-B14F-4D97-AF65-F5344CB8AC3E}">
        <p14:creationId xmlns:p14="http://schemas.microsoft.com/office/powerpoint/2010/main" val="7351485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926259" y="0"/>
            <a:ext cx="5320769" cy="6894847"/>
          </a:xfrm>
          <a:prstGeom prst="rect">
            <a:avLst/>
          </a:prstGeom>
        </p:spPr>
      </p:pic>
    </p:spTree>
    <p:extLst>
      <p:ext uri="{BB962C8B-B14F-4D97-AF65-F5344CB8AC3E}">
        <p14:creationId xmlns:p14="http://schemas.microsoft.com/office/powerpoint/2010/main" val="32360029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WARNING</a:t>
            </a:r>
            <a:endParaRPr lang="en-US" dirty="0">
              <a:solidFill>
                <a:srgbClr val="FFFFFF"/>
              </a:solidFill>
            </a:endParaRPr>
          </a:p>
        </p:txBody>
      </p:sp>
      <p:sp>
        <p:nvSpPr>
          <p:cNvPr id="3" name="Content Placeholder 2"/>
          <p:cNvSpPr>
            <a:spLocks noGrp="1"/>
          </p:cNvSpPr>
          <p:nvPr>
            <p:ph idx="1"/>
          </p:nvPr>
        </p:nvSpPr>
        <p:spPr/>
        <p:txBody>
          <a:bodyPr/>
          <a:lstStyle/>
          <a:p>
            <a:r>
              <a:rPr lang="en-US" dirty="0">
                <a:solidFill>
                  <a:srgbClr val="FFFFFF"/>
                </a:solidFill>
              </a:rPr>
              <a:t>Germany had given a warning to the New York Times to be printed to all passenger ships. The Lusitania was on their list of suspected smuggling ships</a:t>
            </a:r>
            <a:r>
              <a:rPr lang="en-US" dirty="0" smtClean="0">
                <a:solidFill>
                  <a:srgbClr val="FFFFFF"/>
                </a:solidFill>
              </a:rPr>
              <a:t>.</a:t>
            </a:r>
          </a:p>
          <a:p>
            <a:endParaRPr lang="en-US" dirty="0">
              <a:solidFill>
                <a:srgbClr val="FFFFFF"/>
              </a:solidFill>
            </a:endParaRPr>
          </a:p>
          <a:p>
            <a:r>
              <a:rPr lang="en-US" dirty="0" smtClean="0">
                <a:solidFill>
                  <a:srgbClr val="FFFFFF"/>
                </a:solidFill>
              </a:rPr>
              <a:t>Should we have gone to war over the Lusitania?</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1053893" y="274638"/>
            <a:ext cx="1327615" cy="1044251"/>
          </a:xfrm>
          <a:prstGeom prst="rect">
            <a:avLst/>
          </a:prstGeom>
        </p:spPr>
      </p:pic>
      <p:pic>
        <p:nvPicPr>
          <p:cNvPr id="5" name="Picture 4"/>
          <p:cNvPicPr>
            <a:picLocks noChangeAspect="1"/>
          </p:cNvPicPr>
          <p:nvPr/>
        </p:nvPicPr>
        <p:blipFill>
          <a:blip r:embed="rId2"/>
          <a:stretch>
            <a:fillRect/>
          </a:stretch>
        </p:blipFill>
        <p:spPr>
          <a:xfrm>
            <a:off x="6266998" y="274638"/>
            <a:ext cx="1327615" cy="1044251"/>
          </a:xfrm>
          <a:prstGeom prst="rect">
            <a:avLst/>
          </a:prstGeom>
        </p:spPr>
      </p:pic>
      <p:pic>
        <p:nvPicPr>
          <p:cNvPr id="6" name="Picture 5"/>
          <p:cNvPicPr>
            <a:picLocks noChangeAspect="1"/>
          </p:cNvPicPr>
          <p:nvPr/>
        </p:nvPicPr>
        <p:blipFill>
          <a:blip r:embed="rId3"/>
          <a:stretch>
            <a:fillRect/>
          </a:stretch>
        </p:blipFill>
        <p:spPr>
          <a:xfrm>
            <a:off x="7028654" y="4762156"/>
            <a:ext cx="2095843" cy="2095843"/>
          </a:xfrm>
          <a:prstGeom prst="rect">
            <a:avLst/>
          </a:prstGeom>
        </p:spPr>
      </p:pic>
    </p:spTree>
    <p:extLst>
      <p:ext uri="{BB962C8B-B14F-4D97-AF65-F5344CB8AC3E}">
        <p14:creationId xmlns:p14="http://schemas.microsoft.com/office/powerpoint/2010/main" val="2229302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bere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188913"/>
            <a:ext cx="4051300"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179388" y="333375"/>
            <a:ext cx="453707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300" dirty="0">
                <a:solidFill>
                  <a:srgbClr val="FFFFFF"/>
                </a:solidFill>
                <a:latin typeface="Comic Sans MS" charset="0"/>
                <a:cs typeface="+mn-cs"/>
              </a:rPr>
              <a:t>Posters </a:t>
            </a:r>
            <a:r>
              <a:rPr lang="en-GB" sz="3300" dirty="0" smtClean="0">
                <a:solidFill>
                  <a:srgbClr val="FFFFFF"/>
                </a:solidFill>
                <a:latin typeface="Comic Sans MS" charset="0"/>
                <a:cs typeface="+mn-cs"/>
              </a:rPr>
              <a:t>showed </a:t>
            </a:r>
            <a:r>
              <a:rPr lang="en-GB" sz="3300" dirty="0">
                <a:solidFill>
                  <a:srgbClr val="FFFFFF"/>
                </a:solidFill>
                <a:latin typeface="Comic Sans MS" charset="0"/>
                <a:cs typeface="+mn-cs"/>
              </a:rPr>
              <a:t>men ready and willing to fight.</a:t>
            </a:r>
          </a:p>
          <a:p>
            <a:pPr>
              <a:spcBef>
                <a:spcPct val="50000"/>
              </a:spcBef>
              <a:defRPr/>
            </a:pPr>
            <a:endParaRPr lang="en-GB" sz="1400" dirty="0">
              <a:solidFill>
                <a:srgbClr val="FFFFFF"/>
              </a:solidFill>
              <a:latin typeface="Comic Sans MS" charset="0"/>
              <a:cs typeface="+mn-cs"/>
            </a:endParaRPr>
          </a:p>
          <a:p>
            <a:pPr>
              <a:spcBef>
                <a:spcPct val="50000"/>
              </a:spcBef>
              <a:defRPr/>
            </a:pPr>
            <a:r>
              <a:rPr lang="en-GB" sz="3300" dirty="0">
                <a:solidFill>
                  <a:srgbClr val="FFFFFF"/>
                </a:solidFill>
                <a:latin typeface="Comic Sans MS" charset="0"/>
                <a:cs typeface="+mn-cs"/>
              </a:rPr>
              <a:t>They never showed the boredom of the trenches or actual fighting taking place.</a:t>
            </a:r>
          </a:p>
          <a:p>
            <a:pPr>
              <a:spcBef>
                <a:spcPct val="50000"/>
              </a:spcBef>
              <a:defRPr/>
            </a:pPr>
            <a:endParaRPr lang="en-GB" sz="1400" dirty="0">
              <a:solidFill>
                <a:srgbClr val="FFFFFF"/>
              </a:solidFill>
              <a:latin typeface="Comic Sans MS" charset="0"/>
              <a:cs typeface="+mn-cs"/>
            </a:endParaRPr>
          </a:p>
          <a:p>
            <a:pPr>
              <a:spcBef>
                <a:spcPct val="50000"/>
              </a:spcBef>
              <a:defRPr/>
            </a:pPr>
            <a:r>
              <a:rPr lang="en-GB" sz="3300" dirty="0">
                <a:solidFill>
                  <a:srgbClr val="FFFFFF"/>
                </a:solidFill>
                <a:latin typeface="Comic Sans MS" charset="0"/>
                <a:cs typeface="+mn-cs"/>
              </a:rPr>
              <a:t>Why do you think the government showed no fighting?</a:t>
            </a:r>
          </a:p>
        </p:txBody>
      </p:sp>
    </p:spTree>
    <p:extLst>
      <p:ext uri="{BB962C8B-B14F-4D97-AF65-F5344CB8AC3E}">
        <p14:creationId xmlns:p14="http://schemas.microsoft.com/office/powerpoint/2010/main" val="40858923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Evidence</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a:solidFill>
                  <a:srgbClr val="FFFFFF"/>
                </a:solidFill>
              </a:rPr>
              <a:t>Read </a:t>
            </a:r>
            <a:r>
              <a:rPr lang="en-US" dirty="0" err="1" smtClean="0">
                <a:solidFill>
                  <a:srgbClr val="FFFFFF"/>
                </a:solidFill>
              </a:rPr>
              <a:t>Blackwater</a:t>
            </a:r>
            <a:r>
              <a:rPr lang="en-US" dirty="0" smtClean="0">
                <a:solidFill>
                  <a:srgbClr val="FFFFFF"/>
                </a:solidFill>
              </a:rPr>
              <a:t> </a:t>
            </a:r>
            <a:r>
              <a:rPr lang="en-US" dirty="0">
                <a:solidFill>
                  <a:srgbClr val="FFFFFF"/>
                </a:solidFill>
              </a:rPr>
              <a:t>diver finds “smoking gun” ammo on sunken </a:t>
            </a:r>
            <a:r>
              <a:rPr lang="en-US" dirty="0" smtClean="0">
                <a:solidFill>
                  <a:srgbClr val="FFFFFF"/>
                </a:solidFill>
              </a:rPr>
              <a:t>Lusitania </a:t>
            </a:r>
          </a:p>
          <a:p>
            <a:endParaRPr lang="en-US" dirty="0">
              <a:solidFill>
                <a:srgbClr val="FFFFFF"/>
              </a:solidFill>
            </a:endParaRPr>
          </a:p>
          <a:p>
            <a:r>
              <a:rPr lang="en-US" dirty="0">
                <a:solidFill>
                  <a:srgbClr val="FFFFFF"/>
                </a:solidFill>
              </a:rPr>
              <a:t>R</a:t>
            </a:r>
            <a:r>
              <a:rPr lang="en-US" dirty="0" smtClean="0">
                <a:solidFill>
                  <a:srgbClr val="FFFFFF"/>
                </a:solidFill>
              </a:rPr>
              <a:t>eactions</a:t>
            </a:r>
            <a:r>
              <a:rPr lang="en-US" dirty="0">
                <a:solidFill>
                  <a:srgbClr val="FFFFFF"/>
                </a:solidFill>
              </a:rPr>
              <a:t>? </a:t>
            </a:r>
            <a:endParaRPr lang="en-US" dirty="0" smtClean="0">
              <a:solidFill>
                <a:srgbClr val="FFFFFF"/>
              </a:solidFill>
            </a:endParaRPr>
          </a:p>
          <a:p>
            <a:endParaRPr lang="en-US" dirty="0"/>
          </a:p>
        </p:txBody>
      </p:sp>
      <p:pic>
        <p:nvPicPr>
          <p:cNvPr id="4" name="Picture 3"/>
          <p:cNvPicPr>
            <a:picLocks noChangeAspect="1"/>
          </p:cNvPicPr>
          <p:nvPr/>
        </p:nvPicPr>
        <p:blipFill>
          <a:blip r:embed="rId3"/>
          <a:stretch>
            <a:fillRect/>
          </a:stretch>
        </p:blipFill>
        <p:spPr>
          <a:xfrm>
            <a:off x="457200" y="3943223"/>
            <a:ext cx="3289300" cy="2463800"/>
          </a:xfrm>
          <a:prstGeom prst="rect">
            <a:avLst/>
          </a:prstGeom>
        </p:spPr>
      </p:pic>
      <p:pic>
        <p:nvPicPr>
          <p:cNvPr id="5" name="Picture 4"/>
          <p:cNvPicPr>
            <a:picLocks noChangeAspect="1"/>
          </p:cNvPicPr>
          <p:nvPr/>
        </p:nvPicPr>
        <p:blipFill>
          <a:blip r:embed="rId4"/>
          <a:stretch>
            <a:fillRect/>
          </a:stretch>
        </p:blipFill>
        <p:spPr>
          <a:xfrm>
            <a:off x="4904812" y="4133723"/>
            <a:ext cx="3581400" cy="2273300"/>
          </a:xfrm>
          <a:prstGeom prst="rect">
            <a:avLst/>
          </a:prstGeom>
        </p:spPr>
      </p:pic>
    </p:spTree>
    <p:extLst>
      <p:ext uri="{BB962C8B-B14F-4D97-AF65-F5344CB8AC3E}">
        <p14:creationId xmlns:p14="http://schemas.microsoft.com/office/powerpoint/2010/main" val="23153231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Another reason to go to war…</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US loaned money to allies, if they lost US wouldn’t get any money back.</a:t>
            </a:r>
          </a:p>
          <a:p>
            <a:endParaRPr lang="en-US" dirty="0">
              <a:solidFill>
                <a:srgbClr val="FFFFFF"/>
              </a:solidFill>
            </a:endParaRPr>
          </a:p>
          <a:p>
            <a:r>
              <a:rPr lang="en-US" dirty="0" smtClean="0">
                <a:solidFill>
                  <a:srgbClr val="FFFFFF"/>
                </a:solidFill>
              </a:rPr>
              <a:t>US declares war in 1917 joined allies</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198893" y="4414502"/>
            <a:ext cx="1904773" cy="2443497"/>
          </a:xfrm>
          <a:prstGeom prst="rect">
            <a:avLst/>
          </a:prstGeom>
        </p:spPr>
      </p:pic>
      <p:pic>
        <p:nvPicPr>
          <p:cNvPr id="5" name="Picture 4"/>
          <p:cNvPicPr>
            <a:picLocks noChangeAspect="1"/>
          </p:cNvPicPr>
          <p:nvPr/>
        </p:nvPicPr>
        <p:blipFill>
          <a:blip r:embed="rId3"/>
          <a:stretch>
            <a:fillRect/>
          </a:stretch>
        </p:blipFill>
        <p:spPr>
          <a:xfrm>
            <a:off x="6286500" y="4000500"/>
            <a:ext cx="2857500" cy="2857500"/>
          </a:xfrm>
          <a:prstGeom prst="rect">
            <a:avLst/>
          </a:prstGeom>
        </p:spPr>
      </p:pic>
      <p:pic>
        <p:nvPicPr>
          <p:cNvPr id="6" name="Picture 5"/>
          <p:cNvPicPr>
            <a:picLocks noChangeAspect="1"/>
          </p:cNvPicPr>
          <p:nvPr/>
        </p:nvPicPr>
        <p:blipFill>
          <a:blip r:embed="rId4"/>
          <a:stretch>
            <a:fillRect/>
          </a:stretch>
        </p:blipFill>
        <p:spPr>
          <a:xfrm>
            <a:off x="3119390" y="4414502"/>
            <a:ext cx="2032000" cy="2413000"/>
          </a:xfrm>
          <a:prstGeom prst="rect">
            <a:avLst/>
          </a:prstGeom>
        </p:spPr>
      </p:pic>
    </p:spTree>
    <p:extLst>
      <p:ext uri="{BB962C8B-B14F-4D97-AF65-F5344CB8AC3E}">
        <p14:creationId xmlns:p14="http://schemas.microsoft.com/office/powerpoint/2010/main" val="16652331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Result</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With a million American troops allies easily defeated Central Powers.</a:t>
            </a:r>
          </a:p>
          <a:p>
            <a:endParaRPr lang="en-US" dirty="0">
              <a:solidFill>
                <a:srgbClr val="FFFFFF"/>
              </a:solidFill>
            </a:endParaRPr>
          </a:p>
          <a:p>
            <a:r>
              <a:rPr lang="en-US" dirty="0" smtClean="0">
                <a:solidFill>
                  <a:srgbClr val="FFFFFF"/>
                </a:solidFill>
              </a:rPr>
              <a:t>Fighting stopped at 11 o’clock on 11</a:t>
            </a:r>
            <a:r>
              <a:rPr lang="en-US" baseline="30000" dirty="0" smtClean="0">
                <a:solidFill>
                  <a:srgbClr val="FFFFFF"/>
                </a:solidFill>
              </a:rPr>
              <a:t>th</a:t>
            </a:r>
            <a:r>
              <a:rPr lang="en-US" dirty="0" smtClean="0">
                <a:solidFill>
                  <a:srgbClr val="FFFFFF"/>
                </a:solidFill>
              </a:rPr>
              <a:t> day of the 11 month.</a:t>
            </a:r>
          </a:p>
          <a:p>
            <a:pPr lvl="1"/>
            <a:r>
              <a:rPr lang="en-US" dirty="0" smtClean="0">
                <a:solidFill>
                  <a:srgbClr val="FFFFFF"/>
                </a:solidFill>
              </a:rPr>
              <a:t>Veteran’s Day</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0" y="5119316"/>
            <a:ext cx="1758219" cy="1738683"/>
          </a:xfrm>
          <a:prstGeom prst="rect">
            <a:avLst/>
          </a:prstGeom>
        </p:spPr>
      </p:pic>
      <p:pic>
        <p:nvPicPr>
          <p:cNvPr id="5" name="Picture 4"/>
          <p:cNvPicPr>
            <a:picLocks noChangeAspect="1"/>
          </p:cNvPicPr>
          <p:nvPr/>
        </p:nvPicPr>
        <p:blipFill>
          <a:blip r:embed="rId3"/>
          <a:stretch>
            <a:fillRect/>
          </a:stretch>
        </p:blipFill>
        <p:spPr>
          <a:xfrm>
            <a:off x="3556000" y="3810000"/>
            <a:ext cx="2032000" cy="3048000"/>
          </a:xfrm>
          <a:prstGeom prst="rect">
            <a:avLst/>
          </a:prstGeom>
        </p:spPr>
      </p:pic>
      <p:pic>
        <p:nvPicPr>
          <p:cNvPr id="6" name="Picture 5"/>
          <p:cNvPicPr>
            <a:picLocks noChangeAspect="1"/>
          </p:cNvPicPr>
          <p:nvPr/>
        </p:nvPicPr>
        <p:blipFill>
          <a:blip r:embed="rId4"/>
          <a:stretch>
            <a:fillRect/>
          </a:stretch>
        </p:blipFill>
        <p:spPr>
          <a:xfrm>
            <a:off x="7164370" y="5800477"/>
            <a:ext cx="1979630" cy="1057522"/>
          </a:xfrm>
          <a:prstGeom prst="rect">
            <a:avLst/>
          </a:prstGeom>
        </p:spPr>
      </p:pic>
    </p:spTree>
    <p:extLst>
      <p:ext uri="{BB962C8B-B14F-4D97-AF65-F5344CB8AC3E}">
        <p14:creationId xmlns:p14="http://schemas.microsoft.com/office/powerpoint/2010/main" val="34059334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Read</a:t>
            </a:r>
            <a:endParaRPr lang="en-US" dirty="0">
              <a:solidFill>
                <a:srgbClr val="FFFFFF"/>
              </a:solidFill>
            </a:endParaRPr>
          </a:p>
        </p:txBody>
      </p:sp>
      <p:pic>
        <p:nvPicPr>
          <p:cNvPr id="4" name="Content Placeholder 3"/>
          <p:cNvPicPr>
            <a:picLocks noGrp="1" noChangeAspect="1"/>
          </p:cNvPicPr>
          <p:nvPr>
            <p:ph idx="1"/>
          </p:nvPr>
        </p:nvPicPr>
        <p:blipFill>
          <a:blip r:embed="rId2"/>
          <a:srcRect l="-4549" r="-4549"/>
          <a:stretch>
            <a:fillRect/>
          </a:stretch>
        </p:blipFill>
        <p:spPr/>
      </p:pic>
    </p:spTree>
    <p:extLst>
      <p:ext uri="{BB962C8B-B14F-4D97-AF65-F5344CB8AC3E}">
        <p14:creationId xmlns:p14="http://schemas.microsoft.com/office/powerpoint/2010/main" val="1876963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5 technologies…</a:t>
            </a:r>
            <a:endParaRPr lang="en-US" dirty="0">
              <a:solidFill>
                <a:srgbClr val="FFFFFF"/>
              </a:solidFill>
            </a:endParaRPr>
          </a:p>
        </p:txBody>
      </p:sp>
      <p:sp>
        <p:nvSpPr>
          <p:cNvPr id="3" name="Content Placeholder 2"/>
          <p:cNvSpPr>
            <a:spLocks noGrp="1"/>
          </p:cNvSpPr>
          <p:nvPr>
            <p:ph idx="1"/>
          </p:nvPr>
        </p:nvSpPr>
        <p:spPr/>
        <p:txBody>
          <a:bodyPr/>
          <a:lstStyle/>
          <a:p>
            <a:pPr>
              <a:defRPr/>
            </a:pPr>
            <a:r>
              <a:rPr lang="en-US" dirty="0" smtClean="0">
                <a:solidFill>
                  <a:srgbClr val="FFFFFF"/>
                </a:solidFill>
              </a:rPr>
              <a:t>Change the nature of war.</a:t>
            </a:r>
            <a:endParaRPr lang="en-US" dirty="0">
              <a:solidFill>
                <a:srgbClr val="FFFFFF"/>
              </a:solidFill>
            </a:endParaRPr>
          </a:p>
        </p:txBody>
      </p:sp>
      <p:pic>
        <p:nvPicPr>
          <p:cNvPr id="337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852738"/>
            <a:ext cx="34925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16338"/>
            <a:ext cx="33147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76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Airplane</a:t>
            </a:r>
            <a:endParaRPr lang="en-US" dirty="0">
              <a:solidFill>
                <a:srgbClr val="FFFFFF"/>
              </a:solidFill>
            </a:endParaRPr>
          </a:p>
        </p:txBody>
      </p:sp>
      <p:pic>
        <p:nvPicPr>
          <p:cNvPr id="4" name="Content Placeholder 3"/>
          <p:cNvPicPr>
            <a:picLocks noGrp="1" noChangeAspect="1"/>
          </p:cNvPicPr>
          <p:nvPr>
            <p:ph idx="1"/>
          </p:nvPr>
        </p:nvPicPr>
        <p:blipFill>
          <a:blip r:embed="rId2"/>
          <a:srcRect l="-21464" r="-21464"/>
          <a:stretch>
            <a:fillRect/>
          </a:stretch>
        </p:blipFill>
        <p:spPr>
          <a:xfrm>
            <a:off x="1547813" y="1341438"/>
            <a:ext cx="8540750" cy="4498975"/>
          </a:xfrm>
        </p:spPr>
      </p:pic>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76700"/>
            <a:ext cx="3556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96975"/>
            <a:ext cx="408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646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Tank</a:t>
            </a:r>
            <a:endParaRPr lang="en-US" dirty="0">
              <a:solidFill>
                <a:srgbClr val="FFFFFF"/>
              </a:solidFill>
            </a:endParaRPr>
          </a:p>
        </p:txBody>
      </p:sp>
      <p:pic>
        <p:nvPicPr>
          <p:cNvPr id="4" name="Content Placeholder 3"/>
          <p:cNvPicPr>
            <a:picLocks noGrp="1" noChangeAspect="1"/>
          </p:cNvPicPr>
          <p:nvPr>
            <p:ph idx="1"/>
          </p:nvPr>
        </p:nvPicPr>
        <p:blipFill>
          <a:blip r:embed="rId2"/>
          <a:srcRect l="-8412" r="-8412"/>
          <a:stretch>
            <a:fillRect/>
          </a:stretch>
        </p:blipFill>
        <p:spPr/>
      </p:pic>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2700"/>
            <a:ext cx="4051301"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34925"/>
            <a:ext cx="34671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5882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Submarine</a:t>
            </a:r>
            <a:endParaRPr lang="en-US" dirty="0">
              <a:solidFill>
                <a:srgbClr val="FFFFFF"/>
              </a:solidFill>
            </a:endParaRPr>
          </a:p>
        </p:txBody>
      </p:sp>
      <p:pic>
        <p:nvPicPr>
          <p:cNvPr id="4" name="Content Placeholder 3"/>
          <p:cNvPicPr>
            <a:picLocks noGrp="1" noChangeAspect="1"/>
          </p:cNvPicPr>
          <p:nvPr>
            <p:ph idx="1"/>
          </p:nvPr>
        </p:nvPicPr>
        <p:blipFill>
          <a:blip r:embed="rId2"/>
          <a:srcRect l="-11578" r="-11578"/>
          <a:stretch>
            <a:fillRect/>
          </a:stretch>
        </p:blipFill>
        <p:spPr>
          <a:xfrm>
            <a:off x="-180975" y="1773238"/>
            <a:ext cx="5494338" cy="2894012"/>
          </a:xfrm>
        </p:spPr>
      </p:pic>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4292600"/>
            <a:ext cx="3746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341438"/>
            <a:ext cx="3365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562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Poison</a:t>
            </a:r>
            <a:r>
              <a:rPr lang="en-US" dirty="0" smtClean="0"/>
              <a:t> </a:t>
            </a:r>
            <a:r>
              <a:rPr lang="en-US" dirty="0" smtClean="0">
                <a:solidFill>
                  <a:srgbClr val="FFFFFF"/>
                </a:solidFill>
              </a:rPr>
              <a:t>Gas</a:t>
            </a:r>
            <a:endParaRPr lang="en-US" dirty="0">
              <a:solidFill>
                <a:srgbClr val="FFFFFF"/>
              </a:solidFill>
            </a:endParaRPr>
          </a:p>
        </p:txBody>
      </p:sp>
      <p:pic>
        <p:nvPicPr>
          <p:cNvPr id="4" name="Content Placeholder 3"/>
          <p:cNvPicPr>
            <a:picLocks noGrp="1" noChangeAspect="1"/>
          </p:cNvPicPr>
          <p:nvPr>
            <p:ph idx="1"/>
          </p:nvPr>
        </p:nvPicPr>
        <p:blipFill>
          <a:blip r:embed="rId2"/>
          <a:srcRect l="-17799" r="-17799"/>
          <a:stretch>
            <a:fillRect/>
          </a:stretch>
        </p:blipFill>
        <p:spPr>
          <a:xfrm>
            <a:off x="-612775" y="4076700"/>
            <a:ext cx="5278438" cy="2781300"/>
          </a:xfrm>
        </p:spPr>
      </p:pic>
      <p:pic>
        <p:nvPicPr>
          <p:cNvPr id="378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32893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196975"/>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716338"/>
            <a:ext cx="2959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6042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8444</TotalTime>
  <Words>1132</Words>
  <Application>Microsoft Macintosh PowerPoint</Application>
  <PresentationFormat>On-screen Show (4:3)</PresentationFormat>
  <Paragraphs>142</Paragraphs>
  <Slides>43</Slides>
  <Notes>12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Agenda</vt:lpstr>
      <vt:lpstr>OBJECTIVES</vt:lpstr>
      <vt:lpstr>143 Trench Warfare</vt:lpstr>
      <vt:lpstr>PowerPoint Presentation</vt:lpstr>
      <vt:lpstr>5 technologies…</vt:lpstr>
      <vt:lpstr>Airplane</vt:lpstr>
      <vt:lpstr>Tank</vt:lpstr>
      <vt:lpstr>Submarine</vt:lpstr>
      <vt:lpstr>Poison Gas</vt:lpstr>
      <vt:lpstr>Machine gun</vt:lpstr>
      <vt:lpstr>Nature of WWI</vt:lpstr>
      <vt:lpstr>PowerPoint Presentation</vt:lpstr>
      <vt:lpstr>PowerPoint Presentation</vt:lpstr>
      <vt:lpstr>PowerPoint Presentation</vt:lpstr>
      <vt:lpstr>PowerPoint Presentation</vt:lpstr>
      <vt:lpstr>No man’s land</vt:lpstr>
      <vt:lpstr>PowerPoint Presentation</vt:lpstr>
      <vt:lpstr>PowerPoint Presentation</vt:lpstr>
      <vt:lpstr>PowerPoint Presentation</vt:lpstr>
      <vt:lpstr>PowerPoint Presentation</vt:lpstr>
      <vt:lpstr>PowerPoint Presentation</vt:lpstr>
      <vt:lpstr>PowerPoint Presentation</vt:lpstr>
      <vt:lpstr>Battle of Somme</vt:lpstr>
      <vt:lpstr>PowerPoint Presentation</vt:lpstr>
      <vt:lpstr>PowerPoint Presentation</vt:lpstr>
      <vt:lpstr>PowerPoint Presentation</vt:lpstr>
      <vt:lpstr>PowerPoint Presentation</vt:lpstr>
      <vt:lpstr>144 Lusitania </vt:lpstr>
      <vt:lpstr>Total War</vt:lpstr>
      <vt:lpstr>US and WWI</vt:lpstr>
      <vt:lpstr>Lusitania</vt:lpstr>
      <vt:lpstr>Sunk</vt:lpstr>
      <vt:lpstr>US public opinion against Germany </vt:lpstr>
      <vt:lpstr>Video</vt:lpstr>
      <vt:lpstr>PowerPoint Presentation</vt:lpstr>
      <vt:lpstr>Primary Source Analysis</vt:lpstr>
      <vt:lpstr>Primary Source 2</vt:lpstr>
      <vt:lpstr>PowerPoint Presentation</vt:lpstr>
      <vt:lpstr>WARNING</vt:lpstr>
      <vt:lpstr>Evidence</vt:lpstr>
      <vt:lpstr>Another reason to go to war…</vt:lpstr>
      <vt:lpstr>Result</vt:lpstr>
      <vt:lpstr>Read</vt:lpstr>
    </vt:vector>
  </TitlesOfParts>
  <Company>NCSD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Allen</dc:creator>
  <cp:lastModifiedBy>Joel Allen</cp:lastModifiedBy>
  <cp:revision>27</cp:revision>
  <dcterms:created xsi:type="dcterms:W3CDTF">2011-04-14T12:47:25Z</dcterms:created>
  <dcterms:modified xsi:type="dcterms:W3CDTF">2013-01-21T02:39:12Z</dcterms:modified>
</cp:coreProperties>
</file>