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4" r:id="rId2"/>
    <p:sldId id="301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77" r:id="rId11"/>
    <p:sldId id="276" r:id="rId12"/>
    <p:sldId id="288" r:id="rId13"/>
    <p:sldId id="278" r:id="rId14"/>
    <p:sldId id="280" r:id="rId15"/>
    <p:sldId id="289" r:id="rId16"/>
    <p:sldId id="290" r:id="rId17"/>
    <p:sldId id="294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0612D-D69F-4E45-8A57-C983FC48730E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C7CF-DDAF-E741-BD00-AB1245340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0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Image from: http://en.wikipedia.org/wiki/File:Japan_(orthographic_projection).svg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E6D7E-0EB1-C842-A1F9-EB990EC8CD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Source: http://www.tmakiguchi.org/assets/images/timeline/1928-36/big/TM027.mainichi.jpg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3DDC8-3633-2E40-9AC0-5F0D935794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14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691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Review (Block 3 Cinderella Assignment)</a:t>
            </a:r>
          </a:p>
          <a:p>
            <a:r>
              <a:rPr lang="en-US" sz="2800" dirty="0" smtClean="0"/>
              <a:t>Spanish </a:t>
            </a:r>
            <a:r>
              <a:rPr lang="en-US" sz="2800" dirty="0"/>
              <a:t>Civil War</a:t>
            </a:r>
          </a:p>
          <a:p>
            <a:pPr lvl="1"/>
            <a:r>
              <a:rPr lang="en-US" sz="2800" dirty="0"/>
              <a:t>Notes</a:t>
            </a:r>
          </a:p>
          <a:p>
            <a:pPr lvl="1"/>
            <a:r>
              <a:rPr lang="en-US" sz="2800" dirty="0" smtClean="0"/>
              <a:t>Video</a:t>
            </a:r>
            <a:endParaRPr lang="en-US" sz="2800" dirty="0" smtClean="0"/>
          </a:p>
          <a:p>
            <a:r>
              <a:rPr lang="en-US" sz="2800" dirty="0" smtClean="0"/>
              <a:t>The Nanking Massacre</a:t>
            </a:r>
          </a:p>
          <a:p>
            <a:pPr lvl="1"/>
            <a:r>
              <a:rPr lang="en-US" sz="2800" dirty="0" smtClean="0"/>
              <a:t>Reading like a historian</a:t>
            </a:r>
          </a:p>
        </p:txBody>
      </p:sp>
    </p:spTree>
    <p:extLst>
      <p:ext uri="{BB962C8B-B14F-4D97-AF65-F5344CB8AC3E}">
        <p14:creationId xmlns:p14="http://schemas.microsoft.com/office/powerpoint/2010/main" val="191358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Luftwaffe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1228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Hitler bombs Guernica</a:t>
            </a:r>
          </a:p>
          <a:p>
            <a:r>
              <a:rPr lang="en-US" sz="2800" dirty="0" smtClean="0"/>
              <a:t>Killed 1600 civilians </a:t>
            </a:r>
          </a:p>
          <a:p>
            <a:endParaRPr lang="en-US" sz="2800" dirty="0"/>
          </a:p>
          <a:p>
            <a:r>
              <a:rPr lang="en-US" sz="2800" dirty="0" smtClean="0"/>
              <a:t>Horrified the world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90" y="3378200"/>
            <a:ext cx="476961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Picasso’s Guernica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817" b="-11817"/>
          <a:stretch>
            <a:fillRect/>
          </a:stretch>
        </p:blipFill>
        <p:spPr>
          <a:xfrm>
            <a:off x="-47390" y="1735138"/>
            <a:ext cx="9191390" cy="5097460"/>
          </a:xfrm>
        </p:spPr>
      </p:pic>
    </p:spTree>
    <p:extLst>
      <p:ext uri="{BB962C8B-B14F-4D97-AF65-F5344CB8AC3E}">
        <p14:creationId xmlns:p14="http://schemas.microsoft.com/office/powerpoint/2010/main" val="153375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Terror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Foreshadows things to come…. </a:t>
            </a:r>
          </a:p>
          <a:p>
            <a:pPr lvl="1"/>
            <a:r>
              <a:rPr lang="en-US" sz="3000" dirty="0" smtClean="0"/>
              <a:t>Civilians now target.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592922"/>
            <a:ext cx="6184900" cy="2617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33338"/>
            <a:ext cx="1701800" cy="170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8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Franco’s Reign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After 3 years Franco defeats republican </a:t>
            </a:r>
            <a:r>
              <a:rPr lang="en-US" sz="3200" dirty="0" smtClean="0"/>
              <a:t>government</a:t>
            </a:r>
            <a:endParaRPr lang="en-US" sz="3200" dirty="0"/>
          </a:p>
          <a:p>
            <a:r>
              <a:rPr lang="en-US" sz="3200" dirty="0" smtClean="0"/>
              <a:t>He remained in power until 1975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835400"/>
            <a:ext cx="22352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40132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Spanish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371600"/>
            <a:ext cx="43053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545253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727074" y="2954338"/>
            <a:ext cx="7705725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charset="0"/>
                <a:cs typeface="Helvetica" charset="0"/>
              </a:rPr>
              <a:t>154. The </a:t>
            </a:r>
            <a:r>
              <a:rPr lang="en-US" dirty="0">
                <a:solidFill>
                  <a:srgbClr val="FF0000"/>
                </a:solidFill>
                <a:latin typeface="Helvetica" charset="0"/>
                <a:cs typeface="Helvetica" charset="0"/>
              </a:rPr>
              <a:t>Invasion of Nanking</a:t>
            </a:r>
          </a:p>
        </p:txBody>
      </p:sp>
    </p:spTree>
    <p:extLst>
      <p:ext uri="{BB962C8B-B14F-4D97-AF65-F5344CB8AC3E}">
        <p14:creationId xmlns:p14="http://schemas.microsoft.com/office/powerpoint/2010/main" val="357405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54038"/>
            <a:ext cx="7658100" cy="563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Context: Japan, 1930</a:t>
            </a: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79438" y="1600200"/>
            <a:ext cx="46116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charset="0"/>
              <a:buNone/>
            </a:pPr>
            <a:r>
              <a:rPr lang="en-US" sz="2800" dirty="0">
                <a:latin typeface="Helvetica" charset="0"/>
                <a:cs typeface="Helvetica" charset="0"/>
              </a:rPr>
              <a:t>Japan suffered from economic problems.</a:t>
            </a:r>
          </a:p>
          <a:p>
            <a:pPr>
              <a:buFont typeface="Arial" charset="0"/>
              <a:buNone/>
            </a:pPr>
            <a:endParaRPr lang="en-US" sz="2800" dirty="0">
              <a:latin typeface="Helvetica" charset="0"/>
              <a:cs typeface="Helvetica" charset="0"/>
            </a:endParaRPr>
          </a:p>
          <a:p>
            <a:pPr>
              <a:buFont typeface="Arial" charset="0"/>
              <a:buNone/>
            </a:pPr>
            <a:r>
              <a:rPr lang="en-US" sz="2800" dirty="0">
                <a:latin typeface="Helvetica" charset="0"/>
                <a:cs typeface="Helvetica" charset="0"/>
              </a:rPr>
              <a:t>Japan was geographically small.</a:t>
            </a:r>
          </a:p>
          <a:p>
            <a:pPr>
              <a:buFont typeface="Arial" charset="0"/>
              <a:buNone/>
            </a:pPr>
            <a:endParaRPr lang="en-US" sz="2800" dirty="0">
              <a:latin typeface="Helvetica" charset="0"/>
              <a:cs typeface="Helvetica" charset="0"/>
            </a:endParaRPr>
          </a:p>
        </p:txBody>
      </p:sp>
      <p:pic>
        <p:nvPicPr>
          <p:cNvPr id="12291" name="Picture 6" descr="Screen shot 2012-11-24 at 7.39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154238"/>
            <a:ext cx="3005138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191125" y="5191125"/>
            <a:ext cx="3005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i="1">
                <a:latin typeface="Helvetica" charset="0"/>
                <a:cs typeface="Helvetica" charset="0"/>
              </a:rPr>
              <a:t>World View of Japan</a:t>
            </a:r>
          </a:p>
        </p:txBody>
      </p:sp>
    </p:spTree>
    <p:extLst>
      <p:ext uri="{BB962C8B-B14F-4D97-AF65-F5344CB8AC3E}">
        <p14:creationId xmlns:p14="http://schemas.microsoft.com/office/powerpoint/2010/main" val="3120901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/>
          <a:lstStyle/>
          <a:p>
            <a:r>
              <a:rPr lang="en-US" sz="4800" dirty="0">
                <a:latin typeface="Helvetica" charset="0"/>
                <a:cs typeface="Helvetica" charset="0"/>
              </a:rPr>
              <a:t>Goals of Japan’s military leaders</a:t>
            </a:r>
            <a:br>
              <a:rPr lang="en-US" sz="4800" dirty="0">
                <a:latin typeface="Helvetica" charset="0"/>
                <a:cs typeface="Helvetica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Helvetica" charset="0"/>
                <a:cs typeface="Helvetica" charset="0"/>
              </a:rPr>
              <a:t>expand </a:t>
            </a:r>
            <a:r>
              <a:rPr lang="en-US" sz="2800" dirty="0">
                <a:latin typeface="Helvetica" charset="0"/>
                <a:cs typeface="Helvetica" charset="0"/>
              </a:rPr>
              <a:t>Japan’</a:t>
            </a:r>
            <a:r>
              <a:rPr lang="en-US" altLang="ja-JP" sz="2800" dirty="0">
                <a:latin typeface="Helvetica" charset="0"/>
                <a:cs typeface="Helvetica" charset="0"/>
              </a:rPr>
              <a:t>s empire to gain more raw materials</a:t>
            </a:r>
          </a:p>
          <a:p>
            <a:r>
              <a:rPr lang="en-US" sz="2800" dirty="0">
                <a:latin typeface="Helvetica" charset="0"/>
                <a:cs typeface="Helvetica" charset="0"/>
              </a:rPr>
              <a:t>restore Japan’</a:t>
            </a:r>
            <a:r>
              <a:rPr lang="en-US" altLang="ja-JP" sz="2800" dirty="0">
                <a:latin typeface="Helvetica" charset="0"/>
                <a:cs typeface="Helvetica" charset="0"/>
              </a:rPr>
              <a:t>s power in Asia and the world</a:t>
            </a:r>
            <a:endParaRPr lang="en-US" sz="2800" dirty="0">
              <a:latin typeface="Helvetica" charset="0"/>
              <a:cs typeface="Helve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2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54038"/>
            <a:ext cx="7658100" cy="563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Invasion of China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4575" y="1638300"/>
            <a:ext cx="6629400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latin typeface="Helvetica" charset="0"/>
                <a:cs typeface="Helvetica" charset="0"/>
              </a:rPr>
              <a:t>Japan invaded China’</a:t>
            </a:r>
            <a:r>
              <a:rPr lang="en-US" altLang="ja-JP" sz="2400">
                <a:latin typeface="Helvetica" charset="0"/>
                <a:cs typeface="Helvetica" charset="0"/>
              </a:rPr>
              <a:t>s northern region of Manchuria in 1931.</a:t>
            </a:r>
          </a:p>
          <a:p>
            <a:r>
              <a:rPr lang="en-US" sz="2400">
                <a:latin typeface="Helvetica" charset="0"/>
                <a:cs typeface="Helvetica" charset="0"/>
              </a:rPr>
              <a:t>This area was rich with iron and coal.</a:t>
            </a:r>
          </a:p>
          <a:p>
            <a:endParaRPr lang="en-US">
              <a:latin typeface="Helvetica" charset="0"/>
              <a:cs typeface="Helvetica" charset="0"/>
            </a:endParaRPr>
          </a:p>
          <a:p>
            <a:endParaRPr lang="en-US">
              <a:latin typeface="Helvetica" charset="0"/>
              <a:cs typeface="Helvetica" charset="0"/>
            </a:endParaRPr>
          </a:p>
        </p:txBody>
      </p:sp>
      <p:pic>
        <p:nvPicPr>
          <p:cNvPr id="13315" name="Picture 4" descr="Screen shot 2012-11-24 at 5.1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048000"/>
            <a:ext cx="5313362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493838" y="6197600"/>
            <a:ext cx="5313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i="1"/>
              <a:t>Japanese soldiers in Manchuria</a:t>
            </a:r>
          </a:p>
        </p:txBody>
      </p:sp>
    </p:spTree>
    <p:extLst>
      <p:ext uri="{BB962C8B-B14F-4D97-AF65-F5344CB8AC3E}">
        <p14:creationId xmlns:p14="http://schemas.microsoft.com/office/powerpoint/2010/main" val="468879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54038"/>
            <a:ext cx="7658100" cy="563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Invasion of Nanking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44575" y="1638300"/>
            <a:ext cx="6629400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>
                <a:latin typeface="Helvetica" charset="0"/>
                <a:cs typeface="Helvetica" charset="0"/>
              </a:rPr>
              <a:t>Nanking was China’</a:t>
            </a:r>
            <a:r>
              <a:rPr lang="en-US" altLang="ja-JP" sz="2400">
                <a:latin typeface="Helvetica" charset="0"/>
                <a:cs typeface="Helvetica" charset="0"/>
              </a:rPr>
              <a:t>s capital.</a:t>
            </a:r>
          </a:p>
          <a:p>
            <a:r>
              <a:rPr lang="en-US" sz="2400">
                <a:latin typeface="Helvetica" charset="0"/>
                <a:cs typeface="Helvetica" charset="0"/>
              </a:rPr>
              <a:t>Japan invaded Nanking in December 1937.</a:t>
            </a:r>
          </a:p>
          <a:p>
            <a:endParaRPr lang="en-US">
              <a:latin typeface="Helvetica" charset="0"/>
              <a:cs typeface="Helvetica" charset="0"/>
            </a:endParaRPr>
          </a:p>
        </p:txBody>
      </p:sp>
      <p:pic>
        <p:nvPicPr>
          <p:cNvPr id="14339" name="Picture 5" descr="Screen shot 2012-11-24 at 4.3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698750"/>
            <a:ext cx="56134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438275" y="5932488"/>
            <a:ext cx="561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i="1"/>
              <a:t>Japanese Soldiers entering Nanking</a:t>
            </a:r>
          </a:p>
        </p:txBody>
      </p:sp>
    </p:spTree>
    <p:extLst>
      <p:ext uri="{BB962C8B-B14F-4D97-AF65-F5344CB8AC3E}">
        <p14:creationId xmlns:p14="http://schemas.microsoft.com/office/powerpoint/2010/main" val="1678323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Explain the importance of the Spanish Civil War.</a:t>
            </a:r>
          </a:p>
          <a:p>
            <a:endParaRPr lang="en-US" sz="3200" dirty="0"/>
          </a:p>
          <a:p>
            <a:r>
              <a:rPr lang="en-US" sz="3200" dirty="0" smtClean="0"/>
              <a:t>Determine what happened at the invasion of Nanking.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215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30263" y="2563813"/>
            <a:ext cx="7510462" cy="216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0" i="1" dirty="0">
                <a:solidFill>
                  <a:srgbClr val="FF0000"/>
                </a:solidFill>
                <a:latin typeface="Helvetica" charset="0"/>
                <a:cs typeface="Helvetica" charset="0"/>
              </a:rPr>
              <a:t>What happened during the invasion of Nanking? </a:t>
            </a:r>
          </a:p>
        </p:txBody>
      </p:sp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100138" y="1404938"/>
            <a:ext cx="7045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FF0000"/>
                </a:solidFill>
              </a:rPr>
              <a:t>Central Historical Question</a:t>
            </a:r>
          </a:p>
        </p:txBody>
      </p:sp>
    </p:spTree>
    <p:extLst>
      <p:ext uri="{BB962C8B-B14F-4D97-AF65-F5344CB8AC3E}">
        <p14:creationId xmlns:p14="http://schemas.microsoft.com/office/powerpoint/2010/main" val="909103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After reading documents A and B, can </a:t>
            </a:r>
            <a:r>
              <a:rPr lang="en-US" sz="3200" i="1" dirty="0" smtClean="0"/>
              <a:t>you accurately </a:t>
            </a:r>
            <a:r>
              <a:rPr lang="en-US" sz="3200" i="1" dirty="0"/>
              <a:t>answer what happened during the invasion </a:t>
            </a:r>
            <a:r>
              <a:rPr lang="en-US" sz="3200" i="1" dirty="0" smtClean="0"/>
              <a:t>of Nanking</a:t>
            </a:r>
            <a:r>
              <a:rPr lang="en-US" sz="3200" i="1" dirty="0"/>
              <a:t>? Why or why not?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87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Which of these textbooks, if either, do you find </a:t>
            </a:r>
            <a:r>
              <a:rPr lang="en-US" sz="3200" i="1" dirty="0" smtClean="0"/>
              <a:t>more trustworthy</a:t>
            </a:r>
            <a:r>
              <a:rPr lang="en-US" sz="3200" i="1" dirty="0"/>
              <a:t>?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798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Where else would you look in order to figure out </a:t>
            </a:r>
            <a:r>
              <a:rPr lang="en-US" sz="3200" i="1" dirty="0" smtClean="0"/>
              <a:t>what happened </a:t>
            </a:r>
            <a:r>
              <a:rPr lang="en-US" sz="3200" i="1" dirty="0"/>
              <a:t>during the Japanese invasion of Nanking?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794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Corroborate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might textbooks from different countries offer different versions of </a:t>
            </a:r>
            <a:r>
              <a:rPr lang="en-US" sz="3200" dirty="0"/>
              <a:t>the same historical events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When confronted with conflicting historical accounts, what is the best </a:t>
            </a:r>
            <a:r>
              <a:rPr lang="en-US" sz="3200" dirty="0"/>
              <a:t>way to determine which is more accurate or trustworthy?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672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153. Spanish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Between WWI &amp; WWII tough times for democracy.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70" y="3098800"/>
            <a:ext cx="224103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41021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Socialism on the left</a:t>
            </a:r>
          </a:p>
          <a:p>
            <a:r>
              <a:rPr lang="en-US" sz="2800" dirty="0" smtClean="0"/>
              <a:t>Fascism on the right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187950"/>
            <a:ext cx="1813046" cy="120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4521200"/>
            <a:ext cx="3708400" cy="218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32" y="5187950"/>
            <a:ext cx="1644167" cy="1265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0" y="1016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goes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 fallen in Italy, Germany</a:t>
            </a:r>
          </a:p>
          <a:p>
            <a:r>
              <a:rPr lang="en-US" sz="3200" dirty="0" smtClean="0"/>
              <a:t>Eastern and central Europe as well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4200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4216400"/>
            <a:ext cx="3086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Prior to WWII, fascists led by Francisco Franco tried to overthrow republic in Spain.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1600"/>
            <a:ext cx="27686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3479800"/>
            <a:ext cx="28448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0" y="3416300"/>
            <a:ext cx="2578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many countries went to help Spain stop Franco.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4343400"/>
            <a:ext cx="44323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661" y="58738"/>
            <a:ext cx="1505339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4718050"/>
            <a:ext cx="3784600" cy="214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38"/>
            <a:ext cx="150533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Fascist Power!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Franco supported by Mussolini and Hitler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3422650"/>
            <a:ext cx="2400300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3422650"/>
            <a:ext cx="2743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Hitler wanted to test Luftwaffe on human targets.</a:t>
            </a:r>
          </a:p>
          <a:p>
            <a:pPr lvl="1"/>
            <a:r>
              <a:rPr lang="en-US" sz="3000" dirty="0" smtClean="0"/>
              <a:t>German air force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0900"/>
            <a:ext cx="2413000" cy="33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311400"/>
            <a:ext cx="3657600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33900"/>
            <a:ext cx="3568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8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2845</TotalTime>
  <Words>422</Words>
  <Application>Microsoft Macintosh PowerPoint</Application>
  <PresentationFormat>On-screen Show (4:3)</PresentationFormat>
  <Paragraphs>76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Inkwell</vt:lpstr>
      <vt:lpstr>Agenda</vt:lpstr>
      <vt:lpstr>Objectives</vt:lpstr>
      <vt:lpstr>153. Spanish Civil War</vt:lpstr>
      <vt:lpstr>Other options…</vt:lpstr>
      <vt:lpstr>Down goes democracy</vt:lpstr>
      <vt:lpstr>Spain</vt:lpstr>
      <vt:lpstr>Volunteers…</vt:lpstr>
      <vt:lpstr>Fascist Power!</vt:lpstr>
      <vt:lpstr>German Test</vt:lpstr>
      <vt:lpstr>Luftwaffe</vt:lpstr>
      <vt:lpstr>Picasso’s Guernica</vt:lpstr>
      <vt:lpstr>Hitler’s Terror Raid</vt:lpstr>
      <vt:lpstr>Franco’s Reign</vt:lpstr>
      <vt:lpstr>Read Spanish Civil War</vt:lpstr>
      <vt:lpstr>PowerPoint Presentation</vt:lpstr>
      <vt:lpstr>Context: Japan, 1930</vt:lpstr>
      <vt:lpstr>Goals of Japan’s military leaders </vt:lpstr>
      <vt:lpstr>Invasion of China</vt:lpstr>
      <vt:lpstr>Invasion of Nanking</vt:lpstr>
      <vt:lpstr>PowerPoint Presentation</vt:lpstr>
      <vt:lpstr>Discussion</vt:lpstr>
      <vt:lpstr>PowerPoint Presentation</vt:lpstr>
      <vt:lpstr>PowerPoint Presentation</vt:lpstr>
      <vt:lpstr>Corroborate </vt:lpstr>
      <vt:lpstr>Final Discussion</vt:lpstr>
      <vt:lpstr>Read it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Joel Allen</cp:lastModifiedBy>
  <cp:revision>24</cp:revision>
  <dcterms:created xsi:type="dcterms:W3CDTF">2011-05-03T02:46:24Z</dcterms:created>
  <dcterms:modified xsi:type="dcterms:W3CDTF">2013-02-04T21:04:11Z</dcterms:modified>
</cp:coreProperties>
</file>