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85" r:id="rId3"/>
    <p:sldId id="264" r:id="rId4"/>
    <p:sldId id="265" r:id="rId5"/>
    <p:sldId id="259" r:id="rId6"/>
    <p:sldId id="261" r:id="rId7"/>
    <p:sldId id="262" r:id="rId8"/>
    <p:sldId id="263" r:id="rId9"/>
    <p:sldId id="268" r:id="rId10"/>
    <p:sldId id="269" r:id="rId11"/>
    <p:sldId id="270" r:id="rId12"/>
    <p:sldId id="271" r:id="rId13"/>
    <p:sldId id="272" r:id="rId14"/>
    <p:sldId id="273" r:id="rId15"/>
    <p:sldId id="275" r:id="rId16"/>
    <p:sldId id="276" r:id="rId17"/>
    <p:sldId id="277" r:id="rId18"/>
    <p:sldId id="278" r:id="rId19"/>
    <p:sldId id="279" r:id="rId20"/>
    <p:sldId id="280"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9"/>
  </p:normalViewPr>
  <p:slideViewPr>
    <p:cSldViewPr snapToGrid="0" snapToObjects="1">
      <p:cViewPr varScale="1">
        <p:scale>
          <a:sx n="95" d="100"/>
          <a:sy n="95" d="100"/>
        </p:scale>
        <p:origin x="15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102C8-69E9-654D-94AC-02D13E60EB4F}" type="datetimeFigureOut">
              <a:rPr lang="en-US" smtClean="0"/>
              <a:t>6/28/19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4120B-5173-DC49-ABD4-D17C52B78CBD}" type="slidenum">
              <a:rPr lang="en-US" smtClean="0"/>
              <a:t>‹#›</a:t>
            </a:fld>
            <a:endParaRPr lang="en-US"/>
          </a:p>
        </p:txBody>
      </p:sp>
    </p:spTree>
    <p:extLst>
      <p:ext uri="{BB962C8B-B14F-4D97-AF65-F5344CB8AC3E}">
        <p14:creationId xmlns:p14="http://schemas.microsoft.com/office/powerpoint/2010/main" val="2603389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a:t>
            </a:r>
            <a:r>
              <a:rPr lang="en-US" baseline="0" dirty="0"/>
              <a:t> this to the roots of heroine-opium</a:t>
            </a:r>
            <a:endParaRPr lang="en-US" dirty="0"/>
          </a:p>
        </p:txBody>
      </p:sp>
      <p:sp>
        <p:nvSpPr>
          <p:cNvPr id="4" name="Slide Number Placeholder 3"/>
          <p:cNvSpPr>
            <a:spLocks noGrp="1"/>
          </p:cNvSpPr>
          <p:nvPr>
            <p:ph type="sldNum" sz="quarter" idx="10"/>
          </p:nvPr>
        </p:nvSpPr>
        <p:spPr/>
        <p:txBody>
          <a:bodyPr/>
          <a:lstStyle/>
          <a:p>
            <a:fld id="{90AE225F-1C51-4740-BCFB-5D2245735373}" type="slidenum">
              <a:rPr lang="en-US" smtClean="0"/>
              <a:t>9</a:t>
            </a:fld>
            <a:endParaRPr lang="en-US"/>
          </a:p>
        </p:txBody>
      </p:sp>
    </p:spTree>
    <p:extLst>
      <p:ext uri="{BB962C8B-B14F-4D97-AF65-F5344CB8AC3E}">
        <p14:creationId xmlns:p14="http://schemas.microsoft.com/office/powerpoint/2010/main" val="98416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letter is</a:t>
            </a:r>
            <a:r>
              <a:rPr lang="en-US" baseline="0" dirty="0"/>
              <a:t> from Lin </a:t>
            </a:r>
            <a:r>
              <a:rPr lang="en-US" baseline="0" dirty="0" err="1"/>
              <a:t>Zexu</a:t>
            </a:r>
            <a:r>
              <a:rPr lang="en-US" baseline="0" dirty="0"/>
              <a:t>, he was put in charge of stopping the Opium trade. He wrote this letter to the Queen and tried to use reason to deplore her to stop this terrible trade. This helps the students understand the Chinese point of view. </a:t>
            </a:r>
            <a:endParaRPr lang="en-US" dirty="0"/>
          </a:p>
        </p:txBody>
      </p:sp>
      <p:sp>
        <p:nvSpPr>
          <p:cNvPr id="4" name="Slide Number Placeholder 3"/>
          <p:cNvSpPr>
            <a:spLocks noGrp="1"/>
          </p:cNvSpPr>
          <p:nvPr>
            <p:ph type="sldNum" sz="quarter" idx="10"/>
          </p:nvPr>
        </p:nvSpPr>
        <p:spPr/>
        <p:txBody>
          <a:bodyPr/>
          <a:lstStyle/>
          <a:p>
            <a:fld id="{90AE225F-1C51-4740-BCFB-5D2245735373}" type="slidenum">
              <a:rPr lang="en-US" smtClean="0"/>
              <a:t>21</a:t>
            </a:fld>
            <a:endParaRPr lang="en-US"/>
          </a:p>
        </p:txBody>
      </p:sp>
    </p:spTree>
    <p:extLst>
      <p:ext uri="{BB962C8B-B14F-4D97-AF65-F5344CB8AC3E}">
        <p14:creationId xmlns:p14="http://schemas.microsoft.com/office/powerpoint/2010/main" val="106200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6/28/19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6/28/19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Pass back quizzes</a:t>
            </a:r>
          </a:p>
          <a:p>
            <a:r>
              <a:rPr lang="en-US" dirty="0"/>
              <a:t>Review last class</a:t>
            </a:r>
          </a:p>
          <a:p>
            <a:r>
              <a:rPr lang="en-US" dirty="0"/>
              <a:t>Australia </a:t>
            </a:r>
          </a:p>
          <a:p>
            <a:pPr lvl="1"/>
            <a:r>
              <a:rPr lang="en-US" dirty="0"/>
              <a:t>Notes/video</a:t>
            </a:r>
          </a:p>
          <a:p>
            <a:r>
              <a:rPr lang="en-US" dirty="0"/>
              <a:t>Opium War</a:t>
            </a:r>
          </a:p>
          <a:p>
            <a:pPr lvl="1"/>
            <a:r>
              <a:rPr lang="en-US" dirty="0"/>
              <a:t>Notes/video</a:t>
            </a:r>
          </a:p>
          <a:p>
            <a:r>
              <a:rPr lang="en-US" dirty="0"/>
              <a:t>Primary Source</a:t>
            </a:r>
          </a:p>
          <a:p>
            <a:endParaRPr lang="en-US" dirty="0"/>
          </a:p>
        </p:txBody>
      </p:sp>
      <p:pic>
        <p:nvPicPr>
          <p:cNvPr id="4" name="Picture 3"/>
          <p:cNvPicPr>
            <a:picLocks noChangeAspect="1"/>
          </p:cNvPicPr>
          <p:nvPr/>
        </p:nvPicPr>
        <p:blipFill>
          <a:blip r:embed="rId2"/>
          <a:stretch>
            <a:fillRect/>
          </a:stretch>
        </p:blipFill>
        <p:spPr>
          <a:xfrm>
            <a:off x="3948865" y="1771288"/>
            <a:ext cx="4737935" cy="3645989"/>
          </a:xfrm>
          <a:prstGeom prst="rect">
            <a:avLst/>
          </a:prstGeom>
        </p:spPr>
      </p:pic>
    </p:spTree>
    <p:extLst>
      <p:ext uri="{BB962C8B-B14F-4D97-AF65-F5344CB8AC3E}">
        <p14:creationId xmlns:p14="http://schemas.microsoft.com/office/powerpoint/2010/main" val="272705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134 Opium War</a:t>
            </a:r>
          </a:p>
        </p:txBody>
      </p:sp>
      <p:sp>
        <p:nvSpPr>
          <p:cNvPr id="3" name="Content Placeholder 2"/>
          <p:cNvSpPr>
            <a:spLocks noGrp="1"/>
          </p:cNvSpPr>
          <p:nvPr>
            <p:ph idx="1"/>
          </p:nvPr>
        </p:nvSpPr>
        <p:spPr/>
        <p:txBody>
          <a:bodyPr/>
          <a:lstStyle/>
          <a:p>
            <a:r>
              <a:rPr lang="en-US" dirty="0"/>
              <a:t>In 1800, China was wealthiest country on planet.</a:t>
            </a:r>
          </a:p>
          <a:p>
            <a:r>
              <a:rPr lang="en-US" dirty="0"/>
              <a:t>The British LOVED Chinese tea</a:t>
            </a:r>
          </a:p>
          <a:p>
            <a:endParaRPr lang="en-US" dirty="0"/>
          </a:p>
        </p:txBody>
      </p:sp>
      <p:pic>
        <p:nvPicPr>
          <p:cNvPr id="4" name="Picture 3"/>
          <p:cNvPicPr>
            <a:picLocks noChangeAspect="1"/>
          </p:cNvPicPr>
          <p:nvPr/>
        </p:nvPicPr>
        <p:blipFill>
          <a:blip r:embed="rId2"/>
          <a:stretch>
            <a:fillRect/>
          </a:stretch>
        </p:blipFill>
        <p:spPr>
          <a:xfrm>
            <a:off x="4264598" y="3494880"/>
            <a:ext cx="4641161" cy="3088482"/>
          </a:xfrm>
          <a:prstGeom prst="rect">
            <a:avLst/>
          </a:prstGeom>
        </p:spPr>
      </p:pic>
      <p:pic>
        <p:nvPicPr>
          <p:cNvPr id="5" name="Picture 4"/>
          <p:cNvPicPr>
            <a:picLocks noChangeAspect="1"/>
          </p:cNvPicPr>
          <p:nvPr/>
        </p:nvPicPr>
        <p:blipFill>
          <a:blip r:embed="rId3"/>
          <a:stretch>
            <a:fillRect/>
          </a:stretch>
        </p:blipFill>
        <p:spPr>
          <a:xfrm>
            <a:off x="238241" y="3592513"/>
            <a:ext cx="3807398" cy="2533650"/>
          </a:xfrm>
          <a:prstGeom prst="rect">
            <a:avLst/>
          </a:prstGeom>
        </p:spPr>
      </p:pic>
    </p:spTree>
    <p:extLst>
      <p:ext uri="{BB962C8B-B14F-4D97-AF65-F5344CB8AC3E}">
        <p14:creationId xmlns:p14="http://schemas.microsoft.com/office/powerpoint/2010/main" val="357224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3" name="Content Placeholder 2"/>
          <p:cNvSpPr>
            <a:spLocks noGrp="1"/>
          </p:cNvSpPr>
          <p:nvPr>
            <p:ph idx="1"/>
          </p:nvPr>
        </p:nvSpPr>
        <p:spPr/>
        <p:txBody>
          <a:bodyPr/>
          <a:lstStyle/>
          <a:p>
            <a:r>
              <a:rPr lang="en-US" dirty="0"/>
              <a:t>Chinese didn’t like anything the British had.</a:t>
            </a:r>
          </a:p>
          <a:p>
            <a:r>
              <a:rPr lang="en-US" dirty="0"/>
              <a:t>Trade imbalance drained silver from Britain</a:t>
            </a:r>
          </a:p>
        </p:txBody>
      </p:sp>
      <p:pic>
        <p:nvPicPr>
          <p:cNvPr id="5" name="Picture 4"/>
          <p:cNvPicPr>
            <a:picLocks noChangeAspect="1"/>
          </p:cNvPicPr>
          <p:nvPr/>
        </p:nvPicPr>
        <p:blipFill>
          <a:blip r:embed="rId2"/>
          <a:stretch>
            <a:fillRect/>
          </a:stretch>
        </p:blipFill>
        <p:spPr>
          <a:xfrm>
            <a:off x="3039035" y="2779256"/>
            <a:ext cx="4943152" cy="3707364"/>
          </a:xfrm>
          <a:prstGeom prst="rect">
            <a:avLst/>
          </a:prstGeom>
        </p:spPr>
      </p:pic>
    </p:spTree>
    <p:extLst>
      <p:ext uri="{BB962C8B-B14F-4D97-AF65-F5344CB8AC3E}">
        <p14:creationId xmlns:p14="http://schemas.microsoft.com/office/powerpoint/2010/main" val="91950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Britain do? </a:t>
            </a:r>
          </a:p>
        </p:txBody>
      </p:sp>
      <p:sp>
        <p:nvSpPr>
          <p:cNvPr id="3" name="Content Placeholder 2"/>
          <p:cNvSpPr>
            <a:spLocks noGrp="1"/>
          </p:cNvSpPr>
          <p:nvPr>
            <p:ph idx="1"/>
          </p:nvPr>
        </p:nvSpPr>
        <p:spPr/>
        <p:txBody>
          <a:bodyPr/>
          <a:lstStyle/>
          <a:p>
            <a:pPr marL="514350" indent="-514350">
              <a:buAutoNum type="alphaUcPeriod"/>
            </a:pPr>
            <a:r>
              <a:rPr lang="en-US" dirty="0"/>
              <a:t>nothing and continue drinking their tea</a:t>
            </a:r>
          </a:p>
          <a:p>
            <a:pPr marL="514350" indent="-514350">
              <a:buAutoNum type="alphaUcPeriod"/>
            </a:pPr>
            <a:r>
              <a:rPr lang="en-US" dirty="0"/>
              <a:t>Tell them you are going to stop drinking their tea if they don’t start trading with you</a:t>
            </a:r>
          </a:p>
          <a:p>
            <a:pPr marL="514350" indent="-514350">
              <a:buAutoNum type="alphaUcPeriod"/>
            </a:pPr>
            <a:r>
              <a:rPr lang="en-US" dirty="0"/>
              <a:t>Stop trading with them</a:t>
            </a:r>
          </a:p>
          <a:p>
            <a:pPr marL="514350" indent="-514350">
              <a:buAutoNum type="alphaUcPeriod"/>
            </a:pPr>
            <a:r>
              <a:rPr lang="en-US" dirty="0"/>
              <a:t>Illegally get their people addicted to opium so they have to pay you in silver </a:t>
            </a:r>
          </a:p>
          <a:p>
            <a:endParaRPr lang="en-US" dirty="0"/>
          </a:p>
        </p:txBody>
      </p:sp>
    </p:spTree>
    <p:extLst>
      <p:ext uri="{BB962C8B-B14F-4D97-AF65-F5344CB8AC3E}">
        <p14:creationId xmlns:p14="http://schemas.microsoft.com/office/powerpoint/2010/main" val="39410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Britain do? </a:t>
            </a:r>
          </a:p>
        </p:txBody>
      </p:sp>
      <p:sp>
        <p:nvSpPr>
          <p:cNvPr id="3" name="Content Placeholder 2"/>
          <p:cNvSpPr>
            <a:spLocks noGrp="1"/>
          </p:cNvSpPr>
          <p:nvPr>
            <p:ph idx="1"/>
          </p:nvPr>
        </p:nvSpPr>
        <p:spPr/>
        <p:txBody>
          <a:bodyPr/>
          <a:lstStyle/>
          <a:p>
            <a:pPr marL="514350" indent="-514350">
              <a:buAutoNum type="alphaUcPeriod"/>
            </a:pPr>
            <a:r>
              <a:rPr lang="en-US" dirty="0"/>
              <a:t>nothing and continue drinking their tea</a:t>
            </a:r>
          </a:p>
          <a:p>
            <a:pPr marL="514350" indent="-514350">
              <a:buAutoNum type="alphaUcPeriod"/>
            </a:pPr>
            <a:r>
              <a:rPr lang="en-US" dirty="0"/>
              <a:t>Tell them you are going to stop drinking their tea if they don’t start trading with you</a:t>
            </a:r>
          </a:p>
          <a:p>
            <a:pPr marL="514350" indent="-514350">
              <a:buAutoNum type="alphaUcPeriod"/>
            </a:pPr>
            <a:r>
              <a:rPr lang="en-US" dirty="0"/>
              <a:t>Stop trading with them</a:t>
            </a:r>
          </a:p>
          <a:p>
            <a:pPr marL="514350" indent="-514350">
              <a:buAutoNum type="alphaUcPeriod"/>
            </a:pPr>
            <a:r>
              <a:rPr lang="en-US" dirty="0">
                <a:solidFill>
                  <a:srgbClr val="FF0000"/>
                </a:solidFill>
              </a:rPr>
              <a:t>Illegally get their people addicted to opium so they have to pay you in silver </a:t>
            </a:r>
          </a:p>
          <a:p>
            <a:endParaRPr lang="en-US" dirty="0"/>
          </a:p>
        </p:txBody>
      </p:sp>
    </p:spTree>
    <p:extLst>
      <p:ext uri="{BB962C8B-B14F-4D97-AF65-F5344CB8AC3E}">
        <p14:creationId xmlns:p14="http://schemas.microsoft.com/office/powerpoint/2010/main" val="301010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Britain: the drug dealer?</a:t>
            </a:r>
          </a:p>
        </p:txBody>
      </p:sp>
      <p:sp>
        <p:nvSpPr>
          <p:cNvPr id="3" name="Content Placeholder 2"/>
          <p:cNvSpPr>
            <a:spLocks noGrp="1"/>
          </p:cNvSpPr>
          <p:nvPr>
            <p:ph idx="1"/>
          </p:nvPr>
        </p:nvSpPr>
        <p:spPr/>
        <p:txBody>
          <a:bodyPr/>
          <a:lstStyle/>
          <a:p>
            <a:r>
              <a:rPr lang="en-US" dirty="0"/>
              <a:t>Yup!</a:t>
            </a:r>
          </a:p>
          <a:p>
            <a:r>
              <a:rPr lang="en-US" dirty="0"/>
              <a:t>Grows opium in INDIA sells it in China</a:t>
            </a:r>
          </a:p>
          <a:p>
            <a:r>
              <a:rPr lang="en-US" dirty="0"/>
              <a:t>Gets as much as a third of the population addicted to opium</a:t>
            </a:r>
          </a:p>
        </p:txBody>
      </p:sp>
      <p:pic>
        <p:nvPicPr>
          <p:cNvPr id="4" name="Picture 3"/>
          <p:cNvPicPr>
            <a:picLocks noChangeAspect="1"/>
          </p:cNvPicPr>
          <p:nvPr/>
        </p:nvPicPr>
        <p:blipFill>
          <a:blip r:embed="rId2"/>
          <a:stretch>
            <a:fillRect/>
          </a:stretch>
        </p:blipFill>
        <p:spPr>
          <a:xfrm>
            <a:off x="7617923" y="216974"/>
            <a:ext cx="1526077" cy="2401327"/>
          </a:xfrm>
          <a:prstGeom prst="rect">
            <a:avLst/>
          </a:prstGeom>
        </p:spPr>
      </p:pic>
      <p:pic>
        <p:nvPicPr>
          <p:cNvPr id="5" name="Picture 4"/>
          <p:cNvPicPr>
            <a:picLocks noChangeAspect="1"/>
          </p:cNvPicPr>
          <p:nvPr/>
        </p:nvPicPr>
        <p:blipFill>
          <a:blip r:embed="rId3"/>
          <a:stretch>
            <a:fillRect/>
          </a:stretch>
        </p:blipFill>
        <p:spPr>
          <a:xfrm>
            <a:off x="4113305" y="3429000"/>
            <a:ext cx="4839645" cy="2978243"/>
          </a:xfrm>
          <a:prstGeom prst="rect">
            <a:avLst/>
          </a:prstGeom>
        </p:spPr>
      </p:pic>
    </p:spTree>
    <p:extLst>
      <p:ext uri="{BB962C8B-B14F-4D97-AF65-F5344CB8AC3E}">
        <p14:creationId xmlns:p14="http://schemas.microsoft.com/office/powerpoint/2010/main" val="354880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the numbers…</a:t>
            </a:r>
          </a:p>
        </p:txBody>
      </p:sp>
      <p:pic>
        <p:nvPicPr>
          <p:cNvPr id="4" name="Content Placeholder 3"/>
          <p:cNvPicPr>
            <a:picLocks noGrp="1" noChangeAspect="1"/>
          </p:cNvPicPr>
          <p:nvPr>
            <p:ph idx="1"/>
          </p:nvPr>
        </p:nvPicPr>
        <p:blipFill>
          <a:blip r:embed="rId2"/>
          <a:srcRect l="-20451" r="-20451"/>
          <a:stretch>
            <a:fillRect/>
          </a:stretch>
        </p:blipFill>
        <p:spPr/>
      </p:pic>
    </p:spTree>
    <p:extLst>
      <p:ext uri="{BB962C8B-B14F-4D97-AF65-F5344CB8AC3E}">
        <p14:creationId xmlns:p14="http://schemas.microsoft.com/office/powerpoint/2010/main" val="1324063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Response?</a:t>
            </a:r>
          </a:p>
        </p:txBody>
      </p:sp>
      <p:sp>
        <p:nvSpPr>
          <p:cNvPr id="3" name="Content Placeholder 2"/>
          <p:cNvSpPr>
            <a:spLocks noGrp="1"/>
          </p:cNvSpPr>
          <p:nvPr>
            <p:ph idx="1"/>
          </p:nvPr>
        </p:nvSpPr>
        <p:spPr/>
        <p:txBody>
          <a:bodyPr/>
          <a:lstStyle/>
          <a:p>
            <a:r>
              <a:rPr lang="en-US" dirty="0"/>
              <a:t>Opium was illegal in China</a:t>
            </a:r>
          </a:p>
          <a:p>
            <a:r>
              <a:rPr lang="en-US" dirty="0"/>
              <a:t>Qing emperor asked them to stop</a:t>
            </a:r>
          </a:p>
          <a:p>
            <a:pPr lvl="1"/>
            <a:r>
              <a:rPr lang="en-US" dirty="0"/>
              <a:t>British didn’t</a:t>
            </a:r>
          </a:p>
          <a:p>
            <a:r>
              <a:rPr lang="en-US" dirty="0"/>
              <a:t>Ordered for it to be stopped, destroyed opium</a:t>
            </a:r>
          </a:p>
        </p:txBody>
      </p:sp>
      <p:pic>
        <p:nvPicPr>
          <p:cNvPr id="5" name="Picture 4"/>
          <p:cNvPicPr>
            <a:picLocks noChangeAspect="1"/>
          </p:cNvPicPr>
          <p:nvPr/>
        </p:nvPicPr>
        <p:blipFill>
          <a:blip r:embed="rId2"/>
          <a:stretch>
            <a:fillRect/>
          </a:stretch>
        </p:blipFill>
        <p:spPr>
          <a:xfrm>
            <a:off x="1105976" y="4029982"/>
            <a:ext cx="5560321" cy="2553380"/>
          </a:xfrm>
          <a:prstGeom prst="rect">
            <a:avLst/>
          </a:prstGeom>
        </p:spPr>
      </p:pic>
    </p:spTree>
    <p:extLst>
      <p:ext uri="{BB962C8B-B14F-4D97-AF65-F5344CB8AC3E}">
        <p14:creationId xmlns:p14="http://schemas.microsoft.com/office/powerpoint/2010/main" val="2438358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the British do?</a:t>
            </a:r>
          </a:p>
        </p:txBody>
      </p:sp>
      <p:sp>
        <p:nvSpPr>
          <p:cNvPr id="3" name="Content Placeholder 2"/>
          <p:cNvSpPr>
            <a:spLocks noGrp="1"/>
          </p:cNvSpPr>
          <p:nvPr>
            <p:ph idx="1"/>
          </p:nvPr>
        </p:nvSpPr>
        <p:spPr/>
        <p:txBody>
          <a:bodyPr/>
          <a:lstStyle/>
          <a:p>
            <a:pPr marL="514350" indent="-514350">
              <a:buAutoNum type="alphaUcPeriod"/>
            </a:pPr>
            <a:r>
              <a:rPr lang="en-US" dirty="0"/>
              <a:t>accept the Emperors decision and move on</a:t>
            </a:r>
          </a:p>
          <a:p>
            <a:pPr marL="514350" indent="-514350">
              <a:buAutoNum type="alphaUcPeriod"/>
            </a:pPr>
            <a:r>
              <a:rPr lang="en-US" dirty="0"/>
              <a:t>Try to get around the Emperor by selling it anyway</a:t>
            </a:r>
          </a:p>
          <a:p>
            <a:pPr marL="514350" indent="-514350">
              <a:buAutoNum type="alphaUcPeriod"/>
            </a:pPr>
            <a:r>
              <a:rPr lang="en-US" dirty="0"/>
              <a:t>Declare war on China for destroying British opium, and then force them to pay for the costs of war</a:t>
            </a:r>
          </a:p>
          <a:p>
            <a:endParaRPr lang="en-US" dirty="0"/>
          </a:p>
        </p:txBody>
      </p:sp>
      <p:pic>
        <p:nvPicPr>
          <p:cNvPr id="6" name="Picture 5"/>
          <p:cNvPicPr>
            <a:picLocks noChangeAspect="1"/>
          </p:cNvPicPr>
          <p:nvPr/>
        </p:nvPicPr>
        <p:blipFill>
          <a:blip r:embed="rId2"/>
          <a:stretch>
            <a:fillRect/>
          </a:stretch>
        </p:blipFill>
        <p:spPr>
          <a:xfrm>
            <a:off x="3580653" y="4533900"/>
            <a:ext cx="3492500" cy="2324100"/>
          </a:xfrm>
          <a:prstGeom prst="rect">
            <a:avLst/>
          </a:prstGeom>
        </p:spPr>
      </p:pic>
    </p:spTree>
    <p:extLst>
      <p:ext uri="{BB962C8B-B14F-4D97-AF65-F5344CB8AC3E}">
        <p14:creationId xmlns:p14="http://schemas.microsoft.com/office/powerpoint/2010/main" val="266963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the British do?</a:t>
            </a:r>
          </a:p>
        </p:txBody>
      </p:sp>
      <p:sp>
        <p:nvSpPr>
          <p:cNvPr id="3" name="Content Placeholder 2"/>
          <p:cNvSpPr>
            <a:spLocks noGrp="1"/>
          </p:cNvSpPr>
          <p:nvPr>
            <p:ph idx="1"/>
          </p:nvPr>
        </p:nvSpPr>
        <p:spPr/>
        <p:txBody>
          <a:bodyPr/>
          <a:lstStyle/>
          <a:p>
            <a:pPr marL="514350" indent="-514350">
              <a:buAutoNum type="alphaUcPeriod"/>
            </a:pPr>
            <a:r>
              <a:rPr lang="en-US" dirty="0"/>
              <a:t>accept the Emperors decision and move on</a:t>
            </a:r>
          </a:p>
          <a:p>
            <a:pPr marL="514350" indent="-514350">
              <a:buAutoNum type="alphaUcPeriod"/>
            </a:pPr>
            <a:r>
              <a:rPr lang="en-US" dirty="0"/>
              <a:t>Try to get around the Emperor by selling it anyway</a:t>
            </a:r>
          </a:p>
          <a:p>
            <a:pPr marL="514350" indent="-514350">
              <a:buAutoNum type="alphaUcPeriod"/>
            </a:pPr>
            <a:r>
              <a:rPr lang="en-US" dirty="0">
                <a:solidFill>
                  <a:srgbClr val="FF0000"/>
                </a:solidFill>
              </a:rPr>
              <a:t>Declare war on China for destroying British opium, and then force them to pay for the costs of war</a:t>
            </a:r>
          </a:p>
          <a:p>
            <a:endParaRPr lang="en-US" dirty="0"/>
          </a:p>
        </p:txBody>
      </p:sp>
      <p:pic>
        <p:nvPicPr>
          <p:cNvPr id="5" name="Picture 4"/>
          <p:cNvPicPr>
            <a:picLocks noChangeAspect="1"/>
          </p:cNvPicPr>
          <p:nvPr/>
        </p:nvPicPr>
        <p:blipFill>
          <a:blip r:embed="rId2"/>
          <a:stretch>
            <a:fillRect/>
          </a:stretch>
        </p:blipFill>
        <p:spPr>
          <a:xfrm>
            <a:off x="3724835" y="4408328"/>
            <a:ext cx="2460812" cy="2231415"/>
          </a:xfrm>
          <a:prstGeom prst="rect">
            <a:avLst/>
          </a:prstGeom>
        </p:spPr>
      </p:pic>
    </p:spTree>
    <p:extLst>
      <p:ext uri="{BB962C8B-B14F-4D97-AF65-F5344CB8AC3E}">
        <p14:creationId xmlns:p14="http://schemas.microsoft.com/office/powerpoint/2010/main" val="120864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a:t>
            </a:r>
          </a:p>
        </p:txBody>
      </p:sp>
      <p:sp>
        <p:nvSpPr>
          <p:cNvPr id="3" name="Content Placeholder 2"/>
          <p:cNvSpPr>
            <a:spLocks noGrp="1"/>
          </p:cNvSpPr>
          <p:nvPr>
            <p:ph idx="1"/>
          </p:nvPr>
        </p:nvSpPr>
        <p:spPr/>
        <p:txBody>
          <a:bodyPr/>
          <a:lstStyle/>
          <a:p>
            <a:r>
              <a:rPr lang="en-US" dirty="0"/>
              <a:t>British declare war in 1839</a:t>
            </a:r>
          </a:p>
          <a:p>
            <a:pPr lvl="1"/>
            <a:r>
              <a:rPr lang="en-US" dirty="0"/>
              <a:t>Easy victory because of advanced ships/weapons</a:t>
            </a:r>
          </a:p>
          <a:p>
            <a:endParaRPr lang="en-US" dirty="0"/>
          </a:p>
        </p:txBody>
      </p:sp>
      <p:pic>
        <p:nvPicPr>
          <p:cNvPr id="6" name="Picture 5"/>
          <p:cNvPicPr>
            <a:picLocks noChangeAspect="1"/>
          </p:cNvPicPr>
          <p:nvPr/>
        </p:nvPicPr>
        <p:blipFill>
          <a:blip r:embed="rId2"/>
          <a:stretch>
            <a:fillRect/>
          </a:stretch>
        </p:blipFill>
        <p:spPr>
          <a:xfrm>
            <a:off x="2666253" y="2873072"/>
            <a:ext cx="3532841" cy="3710290"/>
          </a:xfrm>
          <a:prstGeom prst="rect">
            <a:avLst/>
          </a:prstGeom>
        </p:spPr>
      </p:pic>
    </p:spTree>
    <p:extLst>
      <p:ext uri="{BB962C8B-B14F-4D97-AF65-F5344CB8AC3E}">
        <p14:creationId xmlns:p14="http://schemas.microsoft.com/office/powerpoint/2010/main" val="205976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Describe how Australia is an example of British Imperialism</a:t>
            </a:r>
          </a:p>
          <a:p>
            <a:endParaRPr lang="en-US" dirty="0"/>
          </a:p>
          <a:p>
            <a:r>
              <a:rPr lang="en-US" dirty="0"/>
              <a:t>Explain how the Opium War is an example of </a:t>
            </a:r>
            <a:r>
              <a:rPr lang="en-US"/>
              <a:t>British Imperialism.</a:t>
            </a:r>
            <a:endParaRPr lang="en-US" dirty="0"/>
          </a:p>
        </p:txBody>
      </p:sp>
    </p:spTree>
    <p:extLst>
      <p:ext uri="{BB962C8B-B14F-4D97-AF65-F5344CB8AC3E}">
        <p14:creationId xmlns:p14="http://schemas.microsoft.com/office/powerpoint/2010/main" val="360143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Qing Dynasty?</a:t>
            </a:r>
          </a:p>
        </p:txBody>
      </p:sp>
      <p:sp>
        <p:nvSpPr>
          <p:cNvPr id="3" name="Content Placeholder 2"/>
          <p:cNvSpPr>
            <a:spLocks noGrp="1"/>
          </p:cNvSpPr>
          <p:nvPr>
            <p:ph idx="1"/>
          </p:nvPr>
        </p:nvSpPr>
        <p:spPr/>
        <p:txBody>
          <a:bodyPr/>
          <a:lstStyle/>
          <a:p>
            <a:r>
              <a:rPr lang="en-US" dirty="0"/>
              <a:t>Forced to open ports to the west.</a:t>
            </a:r>
          </a:p>
          <a:p>
            <a:endParaRPr lang="en-US" dirty="0"/>
          </a:p>
          <a:p>
            <a:r>
              <a:rPr lang="en-US" dirty="0"/>
              <a:t>Continued to weaken</a:t>
            </a:r>
          </a:p>
          <a:p>
            <a:endParaRPr lang="en-US" dirty="0"/>
          </a:p>
          <a:p>
            <a:r>
              <a:rPr lang="en-US" dirty="0"/>
              <a:t>Ends in 1911</a:t>
            </a:r>
          </a:p>
        </p:txBody>
      </p:sp>
      <p:pic>
        <p:nvPicPr>
          <p:cNvPr id="4" name="Picture 3"/>
          <p:cNvPicPr>
            <a:picLocks noChangeAspect="1"/>
          </p:cNvPicPr>
          <p:nvPr/>
        </p:nvPicPr>
        <p:blipFill>
          <a:blip r:embed="rId2"/>
          <a:stretch>
            <a:fillRect/>
          </a:stretch>
        </p:blipFill>
        <p:spPr>
          <a:xfrm>
            <a:off x="4840941" y="2360042"/>
            <a:ext cx="3341574" cy="4325388"/>
          </a:xfrm>
          <a:prstGeom prst="rect">
            <a:avLst/>
          </a:prstGeom>
        </p:spPr>
      </p:pic>
    </p:spTree>
    <p:extLst>
      <p:ext uri="{BB962C8B-B14F-4D97-AF65-F5344CB8AC3E}">
        <p14:creationId xmlns:p14="http://schemas.microsoft.com/office/powerpoint/2010/main" val="332058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Source</a:t>
            </a:r>
          </a:p>
        </p:txBody>
      </p:sp>
      <p:sp>
        <p:nvSpPr>
          <p:cNvPr id="3" name="Content Placeholder 2"/>
          <p:cNvSpPr>
            <a:spLocks noGrp="1"/>
          </p:cNvSpPr>
          <p:nvPr>
            <p:ph idx="1"/>
          </p:nvPr>
        </p:nvSpPr>
        <p:spPr/>
        <p:txBody>
          <a:bodyPr/>
          <a:lstStyle/>
          <a:p>
            <a:r>
              <a:rPr lang="en-US" dirty="0"/>
              <a:t>Partner up and read the document and answer the questions.</a:t>
            </a:r>
          </a:p>
        </p:txBody>
      </p:sp>
    </p:spTree>
    <p:extLst>
      <p:ext uri="{BB962C8B-B14F-4D97-AF65-F5344CB8AC3E}">
        <p14:creationId xmlns:p14="http://schemas.microsoft.com/office/powerpoint/2010/main" val="391997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133. Australia</a:t>
            </a:r>
          </a:p>
        </p:txBody>
      </p:sp>
      <p:sp>
        <p:nvSpPr>
          <p:cNvPr id="3" name="Content Placeholder 2"/>
          <p:cNvSpPr>
            <a:spLocks noGrp="1"/>
          </p:cNvSpPr>
          <p:nvPr>
            <p:ph idx="1"/>
          </p:nvPr>
        </p:nvSpPr>
        <p:spPr/>
        <p:txBody>
          <a:bodyPr/>
          <a:lstStyle/>
          <a:p>
            <a:r>
              <a:rPr lang="en-US" dirty="0"/>
              <a:t>Settled by </a:t>
            </a:r>
            <a:r>
              <a:rPr lang="en-US" b="1" dirty="0"/>
              <a:t>Aborigines</a:t>
            </a:r>
            <a:r>
              <a:rPr lang="en-US" dirty="0"/>
              <a:t> 50,000 years ago</a:t>
            </a:r>
          </a:p>
        </p:txBody>
      </p:sp>
      <p:pic>
        <p:nvPicPr>
          <p:cNvPr id="4" name="Picture 3"/>
          <p:cNvPicPr>
            <a:picLocks noChangeAspect="1"/>
          </p:cNvPicPr>
          <p:nvPr/>
        </p:nvPicPr>
        <p:blipFill>
          <a:blip r:embed="rId2"/>
          <a:stretch>
            <a:fillRect/>
          </a:stretch>
        </p:blipFill>
        <p:spPr>
          <a:xfrm>
            <a:off x="1535972" y="2308248"/>
            <a:ext cx="3466334" cy="4367580"/>
          </a:xfrm>
          <a:prstGeom prst="rect">
            <a:avLst/>
          </a:prstGeom>
        </p:spPr>
      </p:pic>
    </p:spTree>
    <p:extLst>
      <p:ext uri="{BB962C8B-B14F-4D97-AF65-F5344CB8AC3E}">
        <p14:creationId xmlns:p14="http://schemas.microsoft.com/office/powerpoint/2010/main" val="10581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British “discovery”</a:t>
            </a:r>
          </a:p>
        </p:txBody>
      </p:sp>
      <p:sp>
        <p:nvSpPr>
          <p:cNvPr id="3" name="Content Placeholder 2"/>
          <p:cNvSpPr>
            <a:spLocks noGrp="1"/>
          </p:cNvSpPr>
          <p:nvPr>
            <p:ph idx="1"/>
          </p:nvPr>
        </p:nvSpPr>
        <p:spPr>
          <a:xfrm>
            <a:off x="457200" y="1417638"/>
            <a:ext cx="8229600" cy="4708525"/>
          </a:xfrm>
        </p:spPr>
        <p:txBody>
          <a:bodyPr/>
          <a:lstStyle/>
          <a:p>
            <a:r>
              <a:rPr lang="en-US" dirty="0"/>
              <a:t>Took place in 1700s</a:t>
            </a:r>
          </a:p>
          <a:p>
            <a:pPr lvl="1"/>
            <a:r>
              <a:rPr lang="en-US" dirty="0"/>
              <a:t>James Cook</a:t>
            </a:r>
          </a:p>
          <a:p>
            <a:r>
              <a:rPr lang="en-US" dirty="0"/>
              <a:t>British didn’t imperialize until mid 1800s with discovery of gold.</a:t>
            </a:r>
          </a:p>
        </p:txBody>
      </p:sp>
      <p:pic>
        <p:nvPicPr>
          <p:cNvPr id="4" name="Picture 3"/>
          <p:cNvPicPr>
            <a:picLocks noChangeAspect="1"/>
          </p:cNvPicPr>
          <p:nvPr/>
        </p:nvPicPr>
        <p:blipFill>
          <a:blip r:embed="rId2"/>
          <a:stretch>
            <a:fillRect/>
          </a:stretch>
        </p:blipFill>
        <p:spPr>
          <a:xfrm>
            <a:off x="7224732" y="0"/>
            <a:ext cx="1657507" cy="2554941"/>
          </a:xfrm>
          <a:prstGeom prst="rect">
            <a:avLst/>
          </a:prstGeom>
        </p:spPr>
      </p:pic>
      <p:pic>
        <p:nvPicPr>
          <p:cNvPr id="5" name="Picture 4"/>
          <p:cNvPicPr>
            <a:picLocks noChangeAspect="1"/>
          </p:cNvPicPr>
          <p:nvPr/>
        </p:nvPicPr>
        <p:blipFill>
          <a:blip r:embed="rId3"/>
          <a:stretch>
            <a:fillRect/>
          </a:stretch>
        </p:blipFill>
        <p:spPr>
          <a:xfrm>
            <a:off x="3985124" y="3217862"/>
            <a:ext cx="2351440" cy="3365499"/>
          </a:xfrm>
          <a:prstGeom prst="rect">
            <a:avLst/>
          </a:prstGeom>
        </p:spPr>
      </p:pic>
    </p:spTree>
    <p:extLst>
      <p:ext uri="{BB962C8B-B14F-4D97-AF65-F5344CB8AC3E}">
        <p14:creationId xmlns:p14="http://schemas.microsoft.com/office/powerpoint/2010/main" val="79110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a:t>
            </a:r>
          </a:p>
        </p:txBody>
      </p:sp>
      <p:sp>
        <p:nvSpPr>
          <p:cNvPr id="3" name="Content Placeholder 2"/>
          <p:cNvSpPr>
            <a:spLocks noGrp="1"/>
          </p:cNvSpPr>
          <p:nvPr>
            <p:ph idx="1"/>
          </p:nvPr>
        </p:nvSpPr>
        <p:spPr/>
        <p:txBody>
          <a:bodyPr/>
          <a:lstStyle/>
          <a:p>
            <a:r>
              <a:rPr lang="en-US" dirty="0"/>
              <a:t>Started as a prison colony</a:t>
            </a:r>
          </a:p>
          <a:p>
            <a:r>
              <a:rPr lang="en-US" dirty="0"/>
              <a:t>Of the first 1000, 750 were inmates</a:t>
            </a:r>
          </a:p>
        </p:txBody>
      </p:sp>
      <p:pic>
        <p:nvPicPr>
          <p:cNvPr id="4" name="Picture 3"/>
          <p:cNvPicPr>
            <a:picLocks noChangeAspect="1"/>
          </p:cNvPicPr>
          <p:nvPr/>
        </p:nvPicPr>
        <p:blipFill>
          <a:blip r:embed="rId2"/>
          <a:stretch>
            <a:fillRect/>
          </a:stretch>
        </p:blipFill>
        <p:spPr>
          <a:xfrm>
            <a:off x="4853314" y="2866259"/>
            <a:ext cx="4070826" cy="3259904"/>
          </a:xfrm>
          <a:prstGeom prst="rect">
            <a:avLst/>
          </a:prstGeom>
        </p:spPr>
      </p:pic>
      <p:pic>
        <p:nvPicPr>
          <p:cNvPr id="5" name="Picture 4"/>
          <p:cNvPicPr>
            <a:picLocks noChangeAspect="1"/>
          </p:cNvPicPr>
          <p:nvPr/>
        </p:nvPicPr>
        <p:blipFill>
          <a:blip r:embed="rId3"/>
          <a:stretch>
            <a:fillRect/>
          </a:stretch>
        </p:blipFill>
        <p:spPr>
          <a:xfrm>
            <a:off x="219860" y="3312056"/>
            <a:ext cx="4352140" cy="3259904"/>
          </a:xfrm>
          <a:prstGeom prst="rect">
            <a:avLst/>
          </a:prstGeom>
        </p:spPr>
      </p:pic>
    </p:spTree>
    <p:extLst>
      <p:ext uri="{BB962C8B-B14F-4D97-AF65-F5344CB8AC3E}">
        <p14:creationId xmlns:p14="http://schemas.microsoft.com/office/powerpoint/2010/main" val="177441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Cs of European Colonization</a:t>
            </a:r>
          </a:p>
        </p:txBody>
      </p:sp>
      <p:sp>
        <p:nvSpPr>
          <p:cNvPr id="3" name="Content Placeholder 2"/>
          <p:cNvSpPr>
            <a:spLocks noGrp="1"/>
          </p:cNvSpPr>
          <p:nvPr>
            <p:ph idx="1"/>
          </p:nvPr>
        </p:nvSpPr>
        <p:spPr>
          <a:xfrm>
            <a:off x="457200" y="1600200"/>
            <a:ext cx="8229600" cy="4983162"/>
          </a:xfrm>
        </p:spPr>
        <p:txBody>
          <a:bodyPr>
            <a:normAutofit fontScale="85000" lnSpcReduction="20000"/>
          </a:bodyPr>
          <a:lstStyle/>
          <a:p>
            <a:r>
              <a:rPr lang="en-US" dirty="0"/>
              <a:t>Conquest</a:t>
            </a:r>
          </a:p>
          <a:p>
            <a:endParaRPr lang="en-US" dirty="0"/>
          </a:p>
          <a:p>
            <a:r>
              <a:rPr lang="en-US" dirty="0"/>
              <a:t>Conquer </a:t>
            </a:r>
          </a:p>
          <a:p>
            <a:endParaRPr lang="en-US" dirty="0"/>
          </a:p>
          <a:p>
            <a:r>
              <a:rPr lang="en-US" dirty="0" err="1"/>
              <a:t>Cill</a:t>
            </a:r>
            <a:r>
              <a:rPr lang="en-US" dirty="0"/>
              <a:t>, I mean Kill!!</a:t>
            </a:r>
          </a:p>
          <a:p>
            <a:endParaRPr lang="en-US" dirty="0"/>
          </a:p>
          <a:p>
            <a:endParaRPr lang="en-US" dirty="0"/>
          </a:p>
          <a:p>
            <a:endParaRPr lang="en-US" dirty="0"/>
          </a:p>
          <a:p>
            <a:endParaRPr lang="en-US" dirty="0"/>
          </a:p>
          <a:p>
            <a:endParaRPr lang="en-US" dirty="0"/>
          </a:p>
          <a:p>
            <a:r>
              <a:rPr lang="en-US" dirty="0"/>
              <a:t>This happens to the aborigines in Australia</a:t>
            </a:r>
          </a:p>
        </p:txBody>
      </p:sp>
      <p:pic>
        <p:nvPicPr>
          <p:cNvPr id="4" name="Picture 3"/>
          <p:cNvPicPr>
            <a:picLocks noChangeAspect="1"/>
          </p:cNvPicPr>
          <p:nvPr/>
        </p:nvPicPr>
        <p:blipFill>
          <a:blip r:embed="rId2"/>
          <a:stretch>
            <a:fillRect/>
          </a:stretch>
        </p:blipFill>
        <p:spPr>
          <a:xfrm>
            <a:off x="3931248" y="1459006"/>
            <a:ext cx="4064784" cy="3939988"/>
          </a:xfrm>
          <a:prstGeom prst="rect">
            <a:avLst/>
          </a:prstGeom>
        </p:spPr>
      </p:pic>
    </p:spTree>
    <p:extLst>
      <p:ext uri="{BB962C8B-B14F-4D97-AF65-F5344CB8AC3E}">
        <p14:creationId xmlns:p14="http://schemas.microsoft.com/office/powerpoint/2010/main" val="338631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1868…</a:t>
            </a:r>
          </a:p>
        </p:txBody>
      </p:sp>
      <p:sp>
        <p:nvSpPr>
          <p:cNvPr id="3" name="Content Placeholder 2"/>
          <p:cNvSpPr>
            <a:spLocks noGrp="1"/>
          </p:cNvSpPr>
          <p:nvPr>
            <p:ph idx="1"/>
          </p:nvPr>
        </p:nvSpPr>
        <p:spPr>
          <a:xfrm>
            <a:off x="457200" y="1417638"/>
            <a:ext cx="8229600" cy="4708525"/>
          </a:xfrm>
        </p:spPr>
        <p:txBody>
          <a:bodyPr/>
          <a:lstStyle/>
          <a:p>
            <a:r>
              <a:rPr lang="en-US" dirty="0"/>
              <a:t>British stopped sending prisoners</a:t>
            </a:r>
          </a:p>
          <a:p>
            <a:r>
              <a:rPr lang="en-US" dirty="0"/>
              <a:t>Population of 1 million</a:t>
            </a:r>
          </a:p>
          <a:p>
            <a:pPr lvl="1"/>
            <a:r>
              <a:rPr lang="en-US" dirty="0"/>
              <a:t>162,000 were prisoners </a:t>
            </a:r>
          </a:p>
        </p:txBody>
      </p:sp>
      <p:pic>
        <p:nvPicPr>
          <p:cNvPr id="4" name="Picture 3"/>
          <p:cNvPicPr>
            <a:picLocks noChangeAspect="1"/>
          </p:cNvPicPr>
          <p:nvPr/>
        </p:nvPicPr>
        <p:blipFill>
          <a:blip r:embed="rId2"/>
          <a:stretch>
            <a:fillRect/>
          </a:stretch>
        </p:blipFill>
        <p:spPr>
          <a:xfrm>
            <a:off x="5378775" y="2358092"/>
            <a:ext cx="3308025" cy="3427772"/>
          </a:xfrm>
          <a:prstGeom prst="rect">
            <a:avLst/>
          </a:prstGeom>
        </p:spPr>
      </p:pic>
      <p:pic>
        <p:nvPicPr>
          <p:cNvPr id="5" name="Picture 4"/>
          <p:cNvPicPr>
            <a:picLocks noChangeAspect="1"/>
          </p:cNvPicPr>
          <p:nvPr/>
        </p:nvPicPr>
        <p:blipFill>
          <a:blip r:embed="rId3"/>
          <a:stretch>
            <a:fillRect/>
          </a:stretch>
        </p:blipFill>
        <p:spPr>
          <a:xfrm>
            <a:off x="188257" y="3155589"/>
            <a:ext cx="4719919" cy="3427773"/>
          </a:xfrm>
          <a:prstGeom prst="rect">
            <a:avLst/>
          </a:prstGeom>
        </p:spPr>
      </p:pic>
    </p:spTree>
    <p:extLst>
      <p:ext uri="{BB962C8B-B14F-4D97-AF65-F5344CB8AC3E}">
        <p14:creationId xmlns:p14="http://schemas.microsoft.com/office/powerpoint/2010/main" val="51639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a:t>
            </a:r>
          </a:p>
        </p:txBody>
      </p:sp>
      <p:sp>
        <p:nvSpPr>
          <p:cNvPr id="3" name="Content Placeholder 2"/>
          <p:cNvSpPr>
            <a:spLocks noGrp="1"/>
          </p:cNvSpPr>
          <p:nvPr>
            <p:ph idx="1"/>
          </p:nvPr>
        </p:nvSpPr>
        <p:spPr/>
        <p:txBody>
          <a:bodyPr/>
          <a:lstStyle/>
          <a:p>
            <a:r>
              <a:rPr lang="en-US" dirty="0"/>
              <a:t>Read</a:t>
            </a:r>
          </a:p>
          <a:p>
            <a:endParaRPr lang="en-US" dirty="0"/>
          </a:p>
          <a:p>
            <a:r>
              <a:rPr lang="en-US" dirty="0"/>
              <a:t>Highlight</a:t>
            </a:r>
          </a:p>
        </p:txBody>
      </p:sp>
      <p:pic>
        <p:nvPicPr>
          <p:cNvPr id="4" name="Picture 3"/>
          <p:cNvPicPr>
            <a:picLocks noChangeAspect="1"/>
          </p:cNvPicPr>
          <p:nvPr/>
        </p:nvPicPr>
        <p:blipFill>
          <a:blip r:embed="rId2"/>
          <a:stretch>
            <a:fillRect/>
          </a:stretch>
        </p:blipFill>
        <p:spPr>
          <a:xfrm>
            <a:off x="2595810" y="2366682"/>
            <a:ext cx="6265802" cy="3759481"/>
          </a:xfrm>
          <a:prstGeom prst="rect">
            <a:avLst/>
          </a:prstGeom>
        </p:spPr>
      </p:pic>
    </p:spTree>
    <p:extLst>
      <p:ext uri="{BB962C8B-B14F-4D97-AF65-F5344CB8AC3E}">
        <p14:creationId xmlns:p14="http://schemas.microsoft.com/office/powerpoint/2010/main" val="141905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How is heroin impacting Baltimore City?</a:t>
            </a:r>
          </a:p>
          <a:p>
            <a:r>
              <a:rPr lang="en-US" dirty="0"/>
              <a:t>What do you think life is like as a heroin addict?</a:t>
            </a:r>
          </a:p>
          <a:p>
            <a:endParaRPr lang="en-US" dirty="0"/>
          </a:p>
          <a:p>
            <a:r>
              <a:rPr lang="en-US" dirty="0"/>
              <a:t>How does drug usage affect the United States?</a:t>
            </a:r>
          </a:p>
        </p:txBody>
      </p:sp>
    </p:spTree>
    <p:extLst>
      <p:ext uri="{BB962C8B-B14F-4D97-AF65-F5344CB8AC3E}">
        <p14:creationId xmlns:p14="http://schemas.microsoft.com/office/powerpoint/2010/main" val="3314088349"/>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2114</TotalTime>
  <Words>523</Words>
  <Application>Microsoft Macintosh PowerPoint</Application>
  <PresentationFormat>On-screen Show (4:3)</PresentationFormat>
  <Paragraphs>94</Paragraphs>
  <Slides>21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 Black </vt:lpstr>
      <vt:lpstr>Agenda</vt:lpstr>
      <vt:lpstr>Objectives</vt:lpstr>
      <vt:lpstr>133. Australia</vt:lpstr>
      <vt:lpstr>British “discovery”</vt:lpstr>
      <vt:lpstr>Australia</vt:lpstr>
      <vt:lpstr>3 Cs of European Colonization</vt:lpstr>
      <vt:lpstr>By 1868…</vt:lpstr>
      <vt:lpstr>Australia</vt:lpstr>
      <vt:lpstr>PowerPoint Presentation</vt:lpstr>
      <vt:lpstr>134 Opium War</vt:lpstr>
      <vt:lpstr>Problem?</vt:lpstr>
      <vt:lpstr>What should Britain do? </vt:lpstr>
      <vt:lpstr>What should Britain do? </vt:lpstr>
      <vt:lpstr>Britain: the drug dealer?</vt:lpstr>
      <vt:lpstr>By the numbers…</vt:lpstr>
      <vt:lpstr>Chinese Response?</vt:lpstr>
      <vt:lpstr>What should the British do?</vt:lpstr>
      <vt:lpstr>What should the British do?</vt:lpstr>
      <vt:lpstr>War</vt:lpstr>
      <vt:lpstr>Qing Dynasty?</vt:lpstr>
      <vt:lpstr>Primary Source</vt:lpstr>
    </vt:vector>
  </TitlesOfParts>
  <Company>NCSD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Joel Allen</dc:creator>
  <cp:lastModifiedBy>Mike Maxwell</cp:lastModifiedBy>
  <cp:revision>15</cp:revision>
  <dcterms:created xsi:type="dcterms:W3CDTF">2012-01-05T14:08:11Z</dcterms:created>
  <dcterms:modified xsi:type="dcterms:W3CDTF">2019-06-28T11:57:39Z</dcterms:modified>
</cp:coreProperties>
</file>